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301" r:id="rId2"/>
    <p:sldId id="274" r:id="rId3"/>
    <p:sldId id="306" r:id="rId4"/>
    <p:sldId id="291" r:id="rId5"/>
    <p:sldId id="292" r:id="rId6"/>
    <p:sldId id="293" r:id="rId7"/>
    <p:sldId id="307" r:id="rId8"/>
    <p:sldId id="302" r:id="rId9"/>
    <p:sldId id="303" r:id="rId10"/>
    <p:sldId id="304" r:id="rId11"/>
    <p:sldId id="288" r:id="rId12"/>
    <p:sldId id="270" r:id="rId13"/>
    <p:sldId id="294" r:id="rId14"/>
    <p:sldId id="286" r:id="rId15"/>
    <p:sldId id="308" r:id="rId16"/>
    <p:sldId id="295" r:id="rId17"/>
    <p:sldId id="305" r:id="rId18"/>
    <p:sldId id="287" r:id="rId19"/>
    <p:sldId id="271" r:id="rId20"/>
    <p:sldId id="296" r:id="rId21"/>
    <p:sldId id="297" r:id="rId22"/>
    <p:sldId id="309" r:id="rId23"/>
    <p:sldId id="289" r:id="rId24"/>
    <p:sldId id="272" r:id="rId25"/>
    <p:sldId id="298" r:id="rId26"/>
    <p:sldId id="300" r:id="rId27"/>
    <p:sldId id="290"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Lst>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9900"/>
    <a:srgbClr val="FF3300"/>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2" d="100"/>
          <a:sy n="102" d="100"/>
        </p:scale>
        <p:origin x="-11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518F2AA-03B1-4991-B58B-6D0349FB0DE5}" type="datetimeFigureOut">
              <a:rPr lang="en-NZ"/>
              <a:pPr>
                <a:defRPr/>
              </a:pPr>
              <a:t>5/06/2018</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35E174C-309C-42EE-853D-33D85A73559E}" type="slidenum">
              <a:rPr lang="en-NZ"/>
              <a:pPr>
                <a:defRPr/>
              </a:pPr>
              <a:t>‹#›</a:t>
            </a:fld>
            <a:endParaRPr lang="en-NZ"/>
          </a:p>
        </p:txBody>
      </p:sp>
    </p:spTree>
    <p:extLst>
      <p:ext uri="{BB962C8B-B14F-4D97-AF65-F5344CB8AC3E}">
        <p14:creationId xmlns:p14="http://schemas.microsoft.com/office/powerpoint/2010/main" val="1920458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alt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8223FB-B9DE-44AA-BEF0-8D2883A91242}" type="slidenum">
              <a:rPr lang="en-NZ" altLang="en-US" smtClean="0"/>
              <a:pPr/>
              <a:t>12</a:t>
            </a:fld>
            <a:endParaRPr lang="en-NZ" altLang="en-US" smtClean="0"/>
          </a:p>
        </p:txBody>
      </p:sp>
    </p:spTree>
    <p:extLst>
      <p:ext uri="{BB962C8B-B14F-4D97-AF65-F5344CB8AC3E}">
        <p14:creationId xmlns:p14="http://schemas.microsoft.com/office/powerpoint/2010/main" val="1817514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1DE7B054-B62D-48E8-A88B-092C6ABC0FB1}"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9EB0B63-08A3-4BFB-AE2B-BE24182F4645}"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80E2680-8E5E-4000-9E6B-137352820831}"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B6C60A20-3105-4D52-9A70-A1F71B79912E}"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926F376-91FF-4EEC-9C5A-8A290FF14F6B}"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124F835-6F6A-4CE0-AEB1-187B8093AA8F}"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96E10639-9E9F-4717-81AB-EDD1530F6546}"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136D7EA3-0B5D-421E-AA55-A6E6E3B6EB3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8F89FF1C-F13D-4CE6-8642-E2725B3924E1}"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15F3B17-6612-49F1-9E73-416BCA9D684A}"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D69C13D4-1D8F-4D43-9446-A8AF41D010E5}"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A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A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55CD34-B448-4A0B-AA2B-5ED11F3E16D4}"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en-NZ" smtClean="0"/>
          </a:p>
        </p:txBody>
      </p:sp>
      <p:sp>
        <p:nvSpPr>
          <p:cNvPr id="2051" name="Subtitle 2"/>
          <p:cNvSpPr>
            <a:spLocks noGrp="1"/>
          </p:cNvSpPr>
          <p:nvPr>
            <p:ph type="subTitle" idx="1"/>
          </p:nvPr>
        </p:nvSpPr>
        <p:spPr/>
        <p:txBody>
          <a:bodyPr/>
          <a:lstStyle/>
          <a:p>
            <a:endParaRPr lang="en-NZ"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1981200"/>
            <a:ext cx="5760640" cy="2887960"/>
          </a:xfrm>
        </p:spPr>
        <p:txBody>
          <a:bodyPr/>
          <a:lstStyle/>
          <a:p>
            <a:pPr marL="0" indent="0">
              <a:buNone/>
            </a:pPr>
            <a:r>
              <a:rPr lang="en-NZ" kern="1200" dirty="0">
                <a:solidFill>
                  <a:prstClr val="black"/>
                </a:solidFill>
                <a:latin typeface="Calibri"/>
                <a:ea typeface="+mj-ea"/>
                <a:cs typeface="+mj-cs"/>
              </a:rPr>
              <a:t>Leading with enthusiasm will add STRENGTH to your cause, </a:t>
            </a:r>
            <a:endParaRPr lang="en-NZ" kern="1200" dirty="0" smtClean="0">
              <a:solidFill>
                <a:prstClr val="black"/>
              </a:solidFill>
              <a:latin typeface="Calibri"/>
              <a:ea typeface="+mj-ea"/>
              <a:cs typeface="+mj-cs"/>
            </a:endParaRPr>
          </a:p>
          <a:p>
            <a:pPr marL="0" indent="0">
              <a:buNone/>
            </a:pPr>
            <a:r>
              <a:rPr lang="en-NZ" kern="1200" dirty="0" smtClean="0">
                <a:solidFill>
                  <a:prstClr val="black"/>
                </a:solidFill>
                <a:latin typeface="Calibri"/>
                <a:ea typeface="+mj-ea"/>
                <a:cs typeface="+mj-cs"/>
              </a:rPr>
              <a:t>as </a:t>
            </a:r>
            <a:r>
              <a:rPr lang="en-NZ" kern="1200" dirty="0">
                <a:solidFill>
                  <a:prstClr val="black"/>
                </a:solidFill>
                <a:latin typeface="Calibri"/>
                <a:ea typeface="+mj-ea"/>
                <a:cs typeface="+mj-cs"/>
              </a:rPr>
              <a:t>people are ATTRACTED to passion.</a:t>
            </a:r>
            <a:endParaRPr lang="en-NZ" dirty="0"/>
          </a:p>
        </p:txBody>
      </p:sp>
    </p:spTree>
    <p:extLst>
      <p:ext uri="{BB962C8B-B14F-4D97-AF65-F5344CB8AC3E}">
        <p14:creationId xmlns:p14="http://schemas.microsoft.com/office/powerpoint/2010/main" val="849290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899592" y="2565400"/>
            <a:ext cx="7992888" cy="1143000"/>
          </a:xfrm>
        </p:spPr>
        <p:txBody>
          <a:bodyPr/>
          <a:lstStyle/>
          <a:p>
            <a:r>
              <a:rPr lang="en-NZ" sz="5400" b="1" kern="1200" dirty="0">
                <a:solidFill>
                  <a:prstClr val="black"/>
                </a:solidFill>
                <a:latin typeface="Arial" panose="020B0604020202020204" pitchFamily="34" charset="0"/>
                <a:cs typeface="Arial" panose="020B0604020202020204" pitchFamily="34" charset="0"/>
              </a:rPr>
              <a:t>“Better to be an enthusiastic beginner </a:t>
            </a:r>
            <a:r>
              <a:rPr lang="en-NZ" sz="5400" b="1" kern="1200" dirty="0" smtClean="0">
                <a:solidFill>
                  <a:prstClr val="black"/>
                </a:solidFill>
                <a:latin typeface="Arial" panose="020B0604020202020204" pitchFamily="34" charset="0"/>
                <a:cs typeface="Arial" panose="020B0604020202020204" pitchFamily="34" charset="0"/>
              </a:rPr>
              <a:t/>
            </a:r>
            <a:br>
              <a:rPr lang="en-NZ" sz="5400" b="1" kern="1200" dirty="0" smtClean="0">
                <a:solidFill>
                  <a:prstClr val="black"/>
                </a:solidFill>
                <a:latin typeface="Arial" panose="020B0604020202020204" pitchFamily="34" charset="0"/>
                <a:cs typeface="Arial" panose="020B0604020202020204" pitchFamily="34" charset="0"/>
              </a:rPr>
            </a:br>
            <a:r>
              <a:rPr lang="en-NZ" sz="5400" b="1" kern="1200" dirty="0" smtClean="0">
                <a:solidFill>
                  <a:prstClr val="black"/>
                </a:solidFill>
                <a:latin typeface="Arial" panose="020B0604020202020204" pitchFamily="34" charset="0"/>
                <a:cs typeface="Arial" panose="020B0604020202020204" pitchFamily="34" charset="0"/>
              </a:rPr>
              <a:t>than </a:t>
            </a:r>
            <a:r>
              <a:rPr lang="en-NZ" sz="5400" b="1" kern="1200" dirty="0">
                <a:solidFill>
                  <a:prstClr val="black"/>
                </a:solidFill>
                <a:latin typeface="Arial" panose="020B0604020202020204" pitchFamily="34" charset="0"/>
                <a:cs typeface="Arial" panose="020B0604020202020204" pitchFamily="34" charset="0"/>
              </a:rPr>
              <a:t>a </a:t>
            </a:r>
            <a:r>
              <a:rPr lang="en-NZ" sz="5400" b="1" kern="1200" dirty="0" smtClean="0">
                <a:solidFill>
                  <a:prstClr val="black"/>
                </a:solidFill>
                <a:latin typeface="Arial" panose="020B0604020202020204" pitchFamily="34" charset="0"/>
                <a:cs typeface="Arial" panose="020B0604020202020204" pitchFamily="34" charset="0"/>
              </a:rPr>
              <a:t/>
            </a:r>
            <a:br>
              <a:rPr lang="en-NZ" sz="5400" b="1" kern="1200" dirty="0" smtClean="0">
                <a:solidFill>
                  <a:prstClr val="black"/>
                </a:solidFill>
                <a:latin typeface="Arial" panose="020B0604020202020204" pitchFamily="34" charset="0"/>
                <a:cs typeface="Arial" panose="020B0604020202020204" pitchFamily="34" charset="0"/>
              </a:rPr>
            </a:br>
            <a:r>
              <a:rPr lang="en-NZ" sz="5400" b="1" kern="1200" dirty="0" smtClean="0">
                <a:solidFill>
                  <a:prstClr val="black"/>
                </a:solidFill>
                <a:latin typeface="Arial" panose="020B0604020202020204" pitchFamily="34" charset="0"/>
                <a:cs typeface="Arial" panose="020B0604020202020204" pitchFamily="34" charset="0"/>
              </a:rPr>
              <a:t>passionless </a:t>
            </a:r>
            <a:r>
              <a:rPr lang="en-NZ" sz="5400" b="1" kern="1200" dirty="0">
                <a:solidFill>
                  <a:prstClr val="black"/>
                </a:solidFill>
                <a:latin typeface="Arial" panose="020B0604020202020204" pitchFamily="34" charset="0"/>
                <a:cs typeface="Arial" panose="020B0604020202020204" pitchFamily="34" charset="0"/>
              </a:rPr>
              <a:t>professional.”</a:t>
            </a:r>
            <a:endParaRPr lang="en-NZ" altLang="en-US" sz="54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36" y="6821"/>
            <a:ext cx="10289662" cy="6858000"/>
          </a:xfrm>
          <a:prstGeom prst="rect">
            <a:avLst/>
          </a:prstGeom>
        </p:spPr>
      </p:pic>
      <p:sp>
        <p:nvSpPr>
          <p:cNvPr id="8195" name="Rectangle 2"/>
          <p:cNvSpPr>
            <a:spLocks noChangeArrowheads="1"/>
          </p:cNvSpPr>
          <p:nvPr/>
        </p:nvSpPr>
        <p:spPr bwMode="auto">
          <a:xfrm>
            <a:off x="611560" y="-171400"/>
            <a:ext cx="6048672" cy="3456384"/>
          </a:xfrm>
          <a:prstGeom prst="rect">
            <a:avLst/>
          </a:prstGeom>
          <a:noFill/>
          <a:ln w="9525">
            <a:noFill/>
            <a:miter lim="800000"/>
            <a:headEnd/>
            <a:tailEnd/>
          </a:ln>
        </p:spPr>
        <p:txBody>
          <a:bodyPr anchor="ctr"/>
          <a:lstStyle/>
          <a:p>
            <a:r>
              <a:rPr lang="en-US" altLang="en-US" sz="4500" b="1" dirty="0" smtClean="0">
                <a:latin typeface="Arial" panose="020B0604020202020204" pitchFamily="34" charset="0"/>
                <a:cs typeface="Arial" panose="020B0604020202020204" pitchFamily="34" charset="0"/>
              </a:rPr>
              <a:t>LEADING WITH </a:t>
            </a:r>
            <a:r>
              <a:rPr lang="en-US" altLang="en-US" sz="4500" b="1" dirty="0" smtClean="0">
                <a:solidFill>
                  <a:srgbClr val="FF3300"/>
                </a:solidFill>
                <a:latin typeface="Arial" panose="020B0604020202020204" pitchFamily="34" charset="0"/>
                <a:cs typeface="Arial" panose="020B0604020202020204" pitchFamily="34" charset="0"/>
              </a:rPr>
              <a:t>EXCELLENCE</a:t>
            </a:r>
            <a:endParaRPr lang="en-AU" altLang="en-US" sz="4500" b="1" dirty="0">
              <a:solidFill>
                <a:srgbClr val="FF33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59632" y="980727"/>
            <a:ext cx="6480720" cy="4680297"/>
          </a:xfrm>
        </p:spPr>
        <p:txBody>
          <a:bodyPr/>
          <a:lstStyle/>
          <a:p>
            <a:pPr algn="l"/>
            <a:r>
              <a:rPr lang="en-NZ" sz="3200" kern="1200" dirty="0">
                <a:solidFill>
                  <a:prstClr val="black"/>
                </a:solidFill>
                <a:latin typeface="Calibri"/>
              </a:rPr>
              <a:t>Excellence isn’t about reaching PERFECTION, it’s about reaching your POTENTIAL. </a:t>
            </a:r>
            <a:br>
              <a:rPr lang="en-NZ" sz="3200" kern="1200" dirty="0">
                <a:solidFill>
                  <a:prstClr val="black"/>
                </a:solidFill>
                <a:latin typeface="Calibri"/>
              </a:rPr>
            </a:br>
            <a:r>
              <a:rPr lang="en-NZ" sz="3200" kern="1200" dirty="0">
                <a:solidFill>
                  <a:prstClr val="black"/>
                </a:solidFill>
                <a:latin typeface="Calibri"/>
              </a:rPr>
              <a:t/>
            </a:r>
            <a:br>
              <a:rPr lang="en-NZ" sz="3200" kern="1200" dirty="0">
                <a:solidFill>
                  <a:prstClr val="black"/>
                </a:solidFill>
                <a:latin typeface="Calibri"/>
              </a:rPr>
            </a:br>
            <a:r>
              <a:rPr lang="en-NZ" sz="3200" kern="1200" dirty="0">
                <a:solidFill>
                  <a:prstClr val="black"/>
                </a:solidFill>
                <a:latin typeface="Calibri"/>
              </a:rPr>
              <a:t>Excellence is about being a good STEWARD of the ROLES and RESOURCES you have been given.</a:t>
            </a:r>
            <a:r>
              <a:rPr lang="en-NZ" altLang="en-US" sz="3200" dirty="0" smtClean="0">
                <a:latin typeface="Arial" charset="0"/>
                <a:cs typeface="Arial" charset="0"/>
              </a:rPr>
              <a:t/>
            </a:r>
            <a:br>
              <a:rPr lang="en-NZ" altLang="en-US" sz="3200" dirty="0" smtClean="0">
                <a:latin typeface="Arial" charset="0"/>
                <a:cs typeface="Arial" charset="0"/>
              </a:rPr>
            </a:br>
            <a:endParaRPr lang="en-NZ" alt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43608" y="2276475"/>
            <a:ext cx="6768752" cy="1668463"/>
          </a:xfrm>
        </p:spPr>
        <p:txBody>
          <a:bodyPr/>
          <a:lstStyle/>
          <a:p>
            <a:r>
              <a:rPr lang="en-NZ" sz="3200" kern="1200" dirty="0">
                <a:solidFill>
                  <a:prstClr val="black"/>
                </a:solidFill>
                <a:latin typeface="Calibri"/>
              </a:rPr>
              <a:t>Excellence is often an expression of the VALUE we place on others. </a:t>
            </a:r>
            <a:endParaRPr lang="en-NZ" altLang="en-US" sz="3200" dirty="0" smtClean="0">
              <a:solidFill>
                <a:schemeClr val="tx1"/>
              </a:solidFill>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15617" y="333375"/>
            <a:ext cx="6624735" cy="5615905"/>
          </a:xfrm>
        </p:spPr>
        <p:txBody>
          <a:bodyPr/>
          <a:lstStyle/>
          <a:p>
            <a:pPr algn="l"/>
            <a:r>
              <a:rPr lang="en-NZ" sz="3200" dirty="0">
                <a:latin typeface="Calibri" panose="020F0502020204030204" pitchFamily="34" charset="0"/>
              </a:rPr>
              <a:t>Imagine that your favourite music artist or actor rang you out of the blue </a:t>
            </a:r>
            <a:br>
              <a:rPr lang="en-NZ" sz="3200" dirty="0">
                <a:latin typeface="Calibri" panose="020F0502020204030204" pitchFamily="34" charset="0"/>
              </a:rPr>
            </a:br>
            <a:r>
              <a:rPr lang="en-NZ" sz="3200" dirty="0">
                <a:latin typeface="Calibri" panose="020F0502020204030204" pitchFamily="34" charset="0"/>
              </a:rPr>
              <a:t>and said they were coming to your house for dinner. </a:t>
            </a:r>
            <a:r>
              <a:rPr lang="en-NZ" sz="3200" dirty="0" smtClean="0">
                <a:latin typeface="Calibri" panose="020F0502020204030204" pitchFamily="34" charset="0"/>
              </a:rPr>
              <a:t/>
            </a:r>
            <a:br>
              <a:rPr lang="en-NZ" sz="3200" dirty="0" smtClean="0">
                <a:latin typeface="Calibri" panose="020F0502020204030204" pitchFamily="34" charset="0"/>
              </a:rPr>
            </a:br>
            <a:r>
              <a:rPr lang="en-NZ" sz="3200" dirty="0" smtClean="0">
                <a:latin typeface="Calibri" panose="020F0502020204030204" pitchFamily="34" charset="0"/>
              </a:rPr>
              <a:t/>
            </a:r>
            <a:br>
              <a:rPr lang="en-NZ" sz="3200" dirty="0" smtClean="0">
                <a:latin typeface="Calibri" panose="020F0502020204030204" pitchFamily="34" charset="0"/>
              </a:rPr>
            </a:br>
            <a:r>
              <a:rPr lang="en-NZ" sz="3200" dirty="0" smtClean="0">
                <a:latin typeface="Calibri" panose="020F0502020204030204" pitchFamily="34" charset="0"/>
              </a:rPr>
              <a:t>What </a:t>
            </a:r>
            <a:r>
              <a:rPr lang="en-NZ" sz="3200" dirty="0">
                <a:latin typeface="Calibri" panose="020F0502020204030204" pitchFamily="34" charset="0"/>
              </a:rPr>
              <a:t>would you do?</a:t>
            </a:r>
          </a:p>
        </p:txBody>
      </p:sp>
    </p:spTree>
    <p:extLst>
      <p:ext uri="{BB962C8B-B14F-4D97-AF65-F5344CB8AC3E}">
        <p14:creationId xmlns:p14="http://schemas.microsoft.com/office/powerpoint/2010/main" val="394902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15617" y="333375"/>
            <a:ext cx="7056784" cy="6191250"/>
          </a:xfrm>
        </p:spPr>
        <p:txBody>
          <a:bodyPr/>
          <a:lstStyle/>
          <a:p>
            <a:pPr algn="l">
              <a:spcAft>
                <a:spcPts val="5400"/>
              </a:spcAft>
            </a:pPr>
            <a:r>
              <a:rPr lang="en-NZ" sz="3200" kern="1200" dirty="0">
                <a:solidFill>
                  <a:prstClr val="black"/>
                </a:solidFill>
                <a:latin typeface="Calibri"/>
              </a:rPr>
              <a:t>As Christians, pursuing excellence can be a form of WORSHIP, as we seek to HONOUR God in gratitude for what he has given us. </a:t>
            </a:r>
            <a:br>
              <a:rPr lang="en-NZ" sz="3200" kern="1200" dirty="0">
                <a:solidFill>
                  <a:prstClr val="black"/>
                </a:solidFill>
                <a:latin typeface="Calibri"/>
              </a:rPr>
            </a:br>
            <a:r>
              <a:rPr lang="en-NZ" sz="3200" kern="1200" dirty="0">
                <a:solidFill>
                  <a:prstClr val="black"/>
                </a:solidFill>
                <a:latin typeface="Calibri"/>
              </a:rPr>
              <a:t/>
            </a:r>
            <a:br>
              <a:rPr lang="en-NZ" sz="3200" kern="1200" dirty="0">
                <a:solidFill>
                  <a:prstClr val="black"/>
                </a:solidFill>
                <a:latin typeface="Calibri"/>
              </a:rPr>
            </a:br>
            <a:r>
              <a:rPr lang="en-NZ" sz="3200" kern="1200" dirty="0">
                <a:solidFill>
                  <a:prstClr val="black"/>
                </a:solidFill>
                <a:latin typeface="Calibri"/>
              </a:rPr>
              <a:t>As leaders, excellence is also a form of SERVING others, as we seek to honour them by giving our best.</a:t>
            </a:r>
            <a:endParaRPr lang="en-NZ" altLang="en-US" dirty="0" smtClean="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2348880"/>
            <a:ext cx="6120680" cy="2088232"/>
          </a:xfrm>
        </p:spPr>
        <p:txBody>
          <a:bodyPr/>
          <a:lstStyle/>
          <a:p>
            <a:pPr marL="0" indent="0">
              <a:buNone/>
            </a:pPr>
            <a:r>
              <a:rPr lang="en-NZ" kern="1200" dirty="0">
                <a:solidFill>
                  <a:prstClr val="black"/>
                </a:solidFill>
                <a:latin typeface="Calibri"/>
                <a:ea typeface="+mj-ea"/>
                <a:cs typeface="+mj-cs"/>
              </a:rPr>
              <a:t>One of the things that work against excellence is OVER-COMMITMENT.</a:t>
            </a:r>
            <a:endParaRPr lang="en-NZ" dirty="0"/>
          </a:p>
        </p:txBody>
      </p:sp>
    </p:spTree>
    <p:extLst>
      <p:ext uri="{BB962C8B-B14F-4D97-AF65-F5344CB8AC3E}">
        <p14:creationId xmlns:p14="http://schemas.microsoft.com/office/powerpoint/2010/main" val="3918529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90" name="Title 1"/>
          <p:cNvSpPr>
            <a:spLocks noGrp="1"/>
          </p:cNvSpPr>
          <p:nvPr>
            <p:ph type="title"/>
          </p:nvPr>
        </p:nvSpPr>
        <p:spPr>
          <a:xfrm>
            <a:off x="611188" y="2565400"/>
            <a:ext cx="7772400" cy="1143000"/>
          </a:xfrm>
        </p:spPr>
        <p:txBody>
          <a:bodyPr/>
          <a:lstStyle/>
          <a:p>
            <a:r>
              <a:rPr lang="en-NZ" sz="5400" b="1" kern="1200" dirty="0">
                <a:solidFill>
                  <a:prstClr val="black"/>
                </a:solidFill>
                <a:latin typeface="Arial" panose="020B0604020202020204" pitchFamily="34" charset="0"/>
                <a:cs typeface="Arial" panose="020B0604020202020204" pitchFamily="34" charset="0"/>
              </a:rPr>
              <a:t>“God gave us his best…we shouldn’t give him any less.”</a:t>
            </a:r>
            <a:endParaRPr lang="en-NZ" altLang="en-US" sz="54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592" y="-28922"/>
            <a:ext cx="10287000" cy="6858000"/>
          </a:xfrm>
          <a:prstGeom prst="rect">
            <a:avLst/>
          </a:prstGeom>
        </p:spPr>
      </p:pic>
      <p:sp>
        <p:nvSpPr>
          <p:cNvPr id="13315" name="Rectangle 2"/>
          <p:cNvSpPr>
            <a:spLocks noChangeArrowheads="1"/>
          </p:cNvSpPr>
          <p:nvPr/>
        </p:nvSpPr>
        <p:spPr bwMode="auto">
          <a:xfrm>
            <a:off x="5004048" y="3789040"/>
            <a:ext cx="3384376" cy="2304256"/>
          </a:xfrm>
          <a:prstGeom prst="rect">
            <a:avLst/>
          </a:prstGeom>
          <a:noFill/>
          <a:ln w="9525">
            <a:noFill/>
            <a:miter lim="800000"/>
            <a:headEnd/>
            <a:tailEnd/>
          </a:ln>
        </p:spPr>
        <p:txBody>
          <a:bodyPr anchor="ctr"/>
          <a:lstStyle/>
          <a:p>
            <a:r>
              <a:rPr lang="en-US" altLang="en-US" sz="4500" b="1" dirty="0" smtClean="0">
                <a:latin typeface="Arial" panose="020B0604020202020204" pitchFamily="34" charset="0"/>
                <a:cs typeface="Arial" panose="020B0604020202020204" pitchFamily="34" charset="0"/>
              </a:rPr>
              <a:t>LEADING WITH </a:t>
            </a:r>
            <a:r>
              <a:rPr lang="en-US" altLang="en-US" sz="4500" b="1" dirty="0" smtClean="0">
                <a:solidFill>
                  <a:srgbClr val="FF3300"/>
                </a:solidFill>
                <a:latin typeface="Arial" panose="020B0604020202020204" pitchFamily="34" charset="0"/>
                <a:cs typeface="Arial" panose="020B0604020202020204" pitchFamily="34" charset="0"/>
              </a:rPr>
              <a:t>EMPATHY</a:t>
            </a:r>
            <a:endParaRPr lang="en-AU" altLang="en-US" sz="4500" b="1" dirty="0">
              <a:solidFill>
                <a:srgbClr val="FF33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832" y="0"/>
            <a:ext cx="10289662" cy="6858000"/>
          </a:xfrm>
          <a:prstGeom prst="rect">
            <a:avLst/>
          </a:prstGeom>
        </p:spPr>
      </p:pic>
      <p:sp>
        <p:nvSpPr>
          <p:cNvPr id="3074" name="Rectangle 2"/>
          <p:cNvSpPr>
            <a:spLocks noChangeArrowheads="1"/>
          </p:cNvSpPr>
          <p:nvPr/>
        </p:nvSpPr>
        <p:spPr bwMode="auto">
          <a:xfrm>
            <a:off x="323528" y="183059"/>
            <a:ext cx="8424936" cy="1157709"/>
          </a:xfrm>
          <a:prstGeom prst="rect">
            <a:avLst/>
          </a:prstGeom>
          <a:noFill/>
          <a:ln w="9525">
            <a:noFill/>
            <a:miter lim="800000"/>
            <a:headEnd/>
            <a:tailEnd/>
          </a:ln>
        </p:spPr>
        <p:txBody>
          <a:bodyPr anchor="ctr"/>
          <a:lstStyle/>
          <a:p>
            <a:pPr algn="ctr"/>
            <a:r>
              <a:rPr lang="en-US" altLang="en-US" sz="4500" b="1" dirty="0" smtClean="0">
                <a:latin typeface="Arial" panose="020B0604020202020204" pitchFamily="34" charset="0"/>
                <a:ea typeface="Impact Label" pitchFamily="2" charset="0"/>
                <a:cs typeface="Arial" panose="020B0604020202020204" pitchFamily="34" charset="0"/>
              </a:rPr>
              <a:t>LEADING WITH </a:t>
            </a:r>
            <a:r>
              <a:rPr lang="en-US" altLang="en-US" sz="4500" b="1" dirty="0" smtClean="0">
                <a:solidFill>
                  <a:srgbClr val="FF3300"/>
                </a:solidFill>
                <a:latin typeface="Arial" panose="020B0604020202020204" pitchFamily="34" charset="0"/>
                <a:ea typeface="Impact Label" pitchFamily="2" charset="0"/>
                <a:cs typeface="Arial" panose="020B0604020202020204" pitchFamily="34" charset="0"/>
              </a:rPr>
              <a:t>ENTHUSIASM</a:t>
            </a:r>
            <a:endParaRPr lang="en-AU" altLang="en-US" sz="4500" b="1" dirty="0">
              <a:solidFill>
                <a:srgbClr val="FF3300"/>
              </a:solidFill>
              <a:latin typeface="Arial" panose="020B0604020202020204" pitchFamily="34" charset="0"/>
              <a:ea typeface="Impact Label"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259632" y="333375"/>
            <a:ext cx="6264696" cy="5327650"/>
          </a:xfrm>
        </p:spPr>
        <p:txBody>
          <a:bodyPr/>
          <a:lstStyle/>
          <a:p>
            <a:pPr algn="l"/>
            <a:r>
              <a:rPr lang="en-NZ" sz="3200" kern="1200" dirty="0">
                <a:solidFill>
                  <a:prstClr val="black"/>
                </a:solidFill>
                <a:latin typeface="Calibri"/>
              </a:rPr>
              <a:t>Empathy is the ability to IDENTIFY with and UNDERSTAND another’s situation or feelings.</a:t>
            </a:r>
            <a:endParaRPr lang="en-NZ" altLang="en-US" dirty="0" smtClean="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71600" y="836712"/>
            <a:ext cx="6840760" cy="4824536"/>
          </a:xfrm>
        </p:spPr>
        <p:txBody>
          <a:bodyPr/>
          <a:lstStyle/>
          <a:p>
            <a:pPr algn="l"/>
            <a:r>
              <a:rPr lang="en-NZ" sz="2800" kern="1200" dirty="0">
                <a:solidFill>
                  <a:prstClr val="black"/>
                </a:solidFill>
                <a:latin typeface="Calibri"/>
              </a:rPr>
              <a:t>When leaders lack empathy they can end up hurting people as they don’t RECOGNIZE or ACKNOWLEDGE the struggles of the people in their group or of their co-leaders. People can then feel UNAPPRECIATED and stepped on.</a:t>
            </a:r>
            <a:br>
              <a:rPr lang="en-NZ" sz="2800" kern="1200" dirty="0">
                <a:solidFill>
                  <a:prstClr val="black"/>
                </a:solidFill>
                <a:latin typeface="Calibri"/>
              </a:rPr>
            </a:br>
            <a:r>
              <a:rPr lang="en-NZ" sz="1400" kern="1200" dirty="0" smtClean="0">
                <a:solidFill>
                  <a:schemeClr val="bg1"/>
                </a:solidFill>
                <a:latin typeface="Calibri"/>
              </a:rPr>
              <a:t>space</a:t>
            </a:r>
            <a:r>
              <a:rPr lang="en-NZ" sz="2800" kern="1200" dirty="0">
                <a:solidFill>
                  <a:prstClr val="black"/>
                </a:solidFill>
                <a:latin typeface="Calibri"/>
              </a:rPr>
              <a:t/>
            </a:r>
            <a:br>
              <a:rPr lang="en-NZ" sz="2800" kern="1200" dirty="0">
                <a:solidFill>
                  <a:prstClr val="black"/>
                </a:solidFill>
                <a:latin typeface="Calibri"/>
              </a:rPr>
            </a:br>
            <a:r>
              <a:rPr lang="en-NZ" sz="2800" kern="1200" dirty="0">
                <a:solidFill>
                  <a:prstClr val="black"/>
                </a:solidFill>
                <a:latin typeface="Calibri"/>
              </a:rPr>
              <a:t>Instead of looking down on others and ASSUMING what they need, empathetic leaders seek to come alongside people and discover what’s going on in and around them.</a:t>
            </a:r>
            <a:br>
              <a:rPr lang="en-NZ" sz="2800" kern="1200" dirty="0">
                <a:solidFill>
                  <a:prstClr val="black"/>
                </a:solidFill>
                <a:latin typeface="Calibri"/>
              </a:rPr>
            </a:br>
            <a:r>
              <a:rPr lang="en-NZ" sz="1400" kern="1200" dirty="0" smtClean="0">
                <a:solidFill>
                  <a:schemeClr val="bg1"/>
                </a:solidFill>
                <a:latin typeface="Calibri"/>
              </a:rPr>
              <a:t>space</a:t>
            </a:r>
            <a:r>
              <a:rPr lang="en-NZ" sz="2800" kern="1200" dirty="0">
                <a:solidFill>
                  <a:prstClr val="black"/>
                </a:solidFill>
                <a:latin typeface="Calibri"/>
              </a:rPr>
              <a:t/>
            </a:r>
            <a:br>
              <a:rPr lang="en-NZ" sz="2800" kern="1200" dirty="0">
                <a:solidFill>
                  <a:prstClr val="black"/>
                </a:solidFill>
                <a:latin typeface="Calibri"/>
              </a:rPr>
            </a:br>
            <a:r>
              <a:rPr lang="en-NZ" sz="2800" kern="1200" dirty="0">
                <a:solidFill>
                  <a:prstClr val="black"/>
                </a:solidFill>
                <a:latin typeface="Calibri"/>
              </a:rPr>
              <a:t>The foundation of understanding is LISTENING.</a:t>
            </a:r>
            <a:endParaRPr lang="en-NZ" altLang="en-US" sz="2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672" y="2492896"/>
            <a:ext cx="5328592" cy="954107"/>
          </a:xfrm>
          <a:prstGeom prst="rect">
            <a:avLst/>
          </a:prstGeom>
          <a:noFill/>
        </p:spPr>
        <p:txBody>
          <a:bodyPr wrap="square" rtlCol="0">
            <a:spAutoFit/>
          </a:bodyPr>
          <a:lstStyle/>
          <a:p>
            <a:pPr algn="ctr"/>
            <a:r>
              <a:rPr lang="en-NZ" sz="2800" dirty="0" smtClean="0">
                <a:latin typeface="Calibri" panose="020F0502020204030204" pitchFamily="34" charset="0"/>
              </a:rPr>
              <a:t>PLAY VIDEO: </a:t>
            </a:r>
          </a:p>
          <a:p>
            <a:pPr algn="ctr"/>
            <a:r>
              <a:rPr lang="en-NZ" sz="2800" dirty="0" smtClean="0">
                <a:latin typeface="Calibri" panose="020F0502020204030204" pitchFamily="34" charset="0"/>
              </a:rPr>
              <a:t>“</a:t>
            </a:r>
            <a:r>
              <a:rPr lang="en-NZ" sz="2800" dirty="0">
                <a:latin typeface="Calibri" panose="020F0502020204030204" pitchFamily="34" charset="0"/>
              </a:rPr>
              <a:t>I</a:t>
            </a:r>
            <a:r>
              <a:rPr lang="en-NZ" sz="2800" dirty="0" smtClean="0">
                <a:latin typeface="Calibri" panose="020F0502020204030204" pitchFamily="34" charset="0"/>
              </a:rPr>
              <a:t>t’s not the nail”</a:t>
            </a:r>
            <a:endParaRPr lang="en-NZ" sz="2800" dirty="0">
              <a:latin typeface="Calibri" panose="020F0502020204030204" pitchFamily="34" charset="0"/>
            </a:endParaRPr>
          </a:p>
        </p:txBody>
      </p:sp>
    </p:spTree>
    <p:extLst>
      <p:ext uri="{BB962C8B-B14F-4D97-AF65-F5344CB8AC3E}">
        <p14:creationId xmlns:p14="http://schemas.microsoft.com/office/powerpoint/2010/main" val="20496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86" name="Title 1"/>
          <p:cNvSpPr>
            <a:spLocks noGrp="1"/>
          </p:cNvSpPr>
          <p:nvPr>
            <p:ph type="title"/>
          </p:nvPr>
        </p:nvSpPr>
        <p:spPr>
          <a:xfrm>
            <a:off x="685800" y="2636912"/>
            <a:ext cx="7772400" cy="1143000"/>
          </a:xfrm>
        </p:spPr>
        <p:txBody>
          <a:bodyPr/>
          <a:lstStyle/>
          <a:p>
            <a:r>
              <a:rPr lang="en-NZ" sz="5400" b="1" kern="1200" dirty="0">
                <a:solidFill>
                  <a:prstClr val="black"/>
                </a:solidFill>
                <a:latin typeface="Arial" panose="020B0604020202020204" pitchFamily="34" charset="0"/>
                <a:cs typeface="Arial" panose="020B0604020202020204" pitchFamily="34" charset="0"/>
              </a:rPr>
              <a:t>“Pity looks down. Empathy kneels down.”</a:t>
            </a:r>
            <a:endParaRPr lang="en-NZ" altLang="en-US" sz="54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584" y="0"/>
            <a:ext cx="10289662" cy="6885384"/>
          </a:xfrm>
          <a:prstGeom prst="rect">
            <a:avLst/>
          </a:prstGeom>
        </p:spPr>
      </p:pic>
      <p:sp>
        <p:nvSpPr>
          <p:cNvPr id="17411" name="Rectangle 2"/>
          <p:cNvSpPr>
            <a:spLocks noChangeArrowheads="1"/>
          </p:cNvSpPr>
          <p:nvPr/>
        </p:nvSpPr>
        <p:spPr bwMode="auto">
          <a:xfrm>
            <a:off x="107504" y="188640"/>
            <a:ext cx="9036496" cy="1297260"/>
          </a:xfrm>
          <a:prstGeom prst="rect">
            <a:avLst/>
          </a:prstGeom>
          <a:noFill/>
          <a:ln w="9525">
            <a:noFill/>
            <a:miter lim="800000"/>
            <a:headEnd/>
            <a:tailEnd/>
          </a:ln>
        </p:spPr>
        <p:txBody>
          <a:bodyPr anchor="ctr"/>
          <a:lstStyle/>
          <a:p>
            <a:r>
              <a:rPr lang="en-US" altLang="en-US" sz="4200" b="1" dirty="0" smtClean="0">
                <a:latin typeface="Arial" panose="020B0604020202020204" pitchFamily="34" charset="0"/>
                <a:ea typeface="Impact Label" pitchFamily="2" charset="0"/>
                <a:cs typeface="Arial" panose="020B0604020202020204" pitchFamily="34" charset="0"/>
              </a:rPr>
              <a:t>LEADING WITH </a:t>
            </a:r>
            <a:r>
              <a:rPr lang="en-US" altLang="en-US" sz="4200" b="1" dirty="0" smtClean="0">
                <a:solidFill>
                  <a:schemeClr val="bg1"/>
                </a:solidFill>
                <a:latin typeface="Arial" panose="020B0604020202020204" pitchFamily="34" charset="0"/>
                <a:ea typeface="Impact Label" pitchFamily="2" charset="0"/>
                <a:cs typeface="Arial" panose="020B0604020202020204" pitchFamily="34" charset="0"/>
              </a:rPr>
              <a:t>ENCOURAGMENT</a:t>
            </a:r>
            <a:endParaRPr lang="en-AU" altLang="en-US" sz="4200" b="1" dirty="0">
              <a:solidFill>
                <a:schemeClr val="bg1"/>
              </a:solidFill>
              <a:latin typeface="Arial" panose="020B0604020202020204" pitchFamily="34" charset="0"/>
              <a:ea typeface="Impact Label"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99592" y="1341710"/>
            <a:ext cx="7128792" cy="5327650"/>
          </a:xfrm>
        </p:spPr>
        <p:txBody>
          <a:bodyPr/>
          <a:lstStyle/>
          <a:p>
            <a:pPr algn="l"/>
            <a:r>
              <a:rPr lang="en-NZ" sz="2800" kern="1200" dirty="0">
                <a:solidFill>
                  <a:prstClr val="black"/>
                </a:solidFill>
                <a:latin typeface="Calibri"/>
              </a:rPr>
              <a:t>As leaders we want to see people THRIVE and released into their gifts so they can be all they were created to be. One of the main tools we have in this is encouragement. </a:t>
            </a:r>
            <a:r>
              <a:rPr lang="en-NZ" sz="2800" kern="1200" dirty="0" smtClean="0">
                <a:solidFill>
                  <a:prstClr val="black"/>
                </a:solidFill>
                <a:latin typeface="Calibri"/>
              </a:rPr>
              <a:t/>
            </a:r>
            <a:br>
              <a:rPr lang="en-NZ" sz="2800" kern="1200" dirty="0" smtClean="0">
                <a:solidFill>
                  <a:prstClr val="black"/>
                </a:solidFill>
                <a:latin typeface="Calibri"/>
              </a:rPr>
            </a:br>
            <a:r>
              <a:rPr lang="en-NZ" sz="1400" kern="1200" dirty="0" smtClean="0">
                <a:solidFill>
                  <a:schemeClr val="bg1"/>
                </a:solidFill>
                <a:latin typeface="Calibri"/>
              </a:rPr>
              <a:t>space</a:t>
            </a:r>
            <a:r>
              <a:rPr lang="en-NZ" sz="2800" kern="1200" dirty="0">
                <a:solidFill>
                  <a:prstClr val="black"/>
                </a:solidFill>
                <a:latin typeface="Calibri"/>
              </a:rPr>
              <a:t/>
            </a:r>
            <a:br>
              <a:rPr lang="en-NZ" sz="2800" kern="1200" dirty="0">
                <a:solidFill>
                  <a:prstClr val="black"/>
                </a:solidFill>
                <a:latin typeface="Calibri"/>
              </a:rPr>
            </a:br>
            <a:r>
              <a:rPr lang="en-NZ" sz="2800" kern="1200" dirty="0" smtClean="0">
                <a:solidFill>
                  <a:prstClr val="black"/>
                </a:solidFill>
                <a:latin typeface="Calibri"/>
              </a:rPr>
              <a:t>Many </a:t>
            </a:r>
            <a:r>
              <a:rPr lang="en-NZ" sz="2800" kern="1200" dirty="0">
                <a:solidFill>
                  <a:prstClr val="black"/>
                </a:solidFill>
                <a:latin typeface="Calibri"/>
              </a:rPr>
              <a:t>people struggle with FEARS and INSECURITIES, which often play over and over in their heads. </a:t>
            </a:r>
            <a:br>
              <a:rPr lang="en-NZ" sz="2800" kern="1200" dirty="0">
                <a:solidFill>
                  <a:prstClr val="black"/>
                </a:solidFill>
                <a:latin typeface="Calibri"/>
              </a:rPr>
            </a:br>
            <a:r>
              <a:rPr lang="en-NZ" sz="1400" kern="1200" dirty="0" smtClean="0">
                <a:solidFill>
                  <a:schemeClr val="bg1"/>
                </a:solidFill>
                <a:latin typeface="Calibri"/>
              </a:rPr>
              <a:t>space</a:t>
            </a:r>
            <a:r>
              <a:rPr lang="en-NZ" sz="2800" kern="1200" dirty="0" smtClean="0">
                <a:solidFill>
                  <a:prstClr val="black"/>
                </a:solidFill>
                <a:latin typeface="Calibri"/>
              </a:rPr>
              <a:t/>
            </a:r>
            <a:br>
              <a:rPr lang="en-NZ" sz="2800" kern="1200" dirty="0" smtClean="0">
                <a:solidFill>
                  <a:prstClr val="black"/>
                </a:solidFill>
                <a:latin typeface="Calibri"/>
              </a:rPr>
            </a:br>
            <a:r>
              <a:rPr lang="en-NZ" sz="2800" kern="1200" dirty="0" smtClean="0">
                <a:solidFill>
                  <a:prstClr val="black"/>
                </a:solidFill>
                <a:latin typeface="Calibri"/>
              </a:rPr>
              <a:t>Being </a:t>
            </a:r>
            <a:r>
              <a:rPr lang="en-NZ" sz="2800" kern="1200" dirty="0">
                <a:solidFill>
                  <a:prstClr val="black"/>
                </a:solidFill>
                <a:latin typeface="Calibri"/>
              </a:rPr>
              <a:t>an encourager doesn’t mean you can never CHALLENGE or CONFRONT anyone. </a:t>
            </a:r>
            <a:br>
              <a:rPr lang="en-NZ" sz="2800" kern="1200" dirty="0">
                <a:solidFill>
                  <a:prstClr val="black"/>
                </a:solidFill>
                <a:latin typeface="Calibri"/>
              </a:rPr>
            </a:br>
            <a:r>
              <a:rPr lang="en-NZ" sz="2800" kern="1200" dirty="0" smtClean="0">
                <a:solidFill>
                  <a:prstClr val="black"/>
                </a:solidFill>
                <a:latin typeface="Calibri"/>
              </a:rPr>
              <a:t>Encouragement </a:t>
            </a:r>
            <a:r>
              <a:rPr lang="en-NZ" sz="2800" kern="1200" dirty="0">
                <a:solidFill>
                  <a:prstClr val="black"/>
                </a:solidFill>
                <a:latin typeface="Calibri"/>
              </a:rPr>
              <a:t>STRENGTHENS our relationships - people love to be around positive people.</a:t>
            </a:r>
            <a:r>
              <a:rPr lang="en-NZ" altLang="en-US" sz="2800" dirty="0" smtClean="0">
                <a:latin typeface="Arial" charset="0"/>
                <a:cs typeface="Times New Roman" pitchFamily="18" charset="0"/>
              </a:rPr>
              <a:t/>
            </a:r>
            <a:br>
              <a:rPr lang="en-NZ" altLang="en-US" sz="2800" dirty="0" smtClean="0">
                <a:latin typeface="Arial" charset="0"/>
                <a:cs typeface="Times New Roman" pitchFamily="18" charset="0"/>
              </a:rPr>
            </a:br>
            <a:r>
              <a:rPr lang="en-NZ" altLang="en-US" sz="3200" dirty="0" smtClean="0">
                <a:latin typeface="Arial" charset="0"/>
                <a:cs typeface="Times New Roman" pitchFamily="18" charset="0"/>
              </a:rPr>
              <a:t/>
            </a:r>
            <a:br>
              <a:rPr lang="en-NZ" altLang="en-US" sz="3200" dirty="0" smtClean="0">
                <a:latin typeface="Arial" charset="0"/>
                <a:cs typeface="Times New Roman" pitchFamily="18" charset="0"/>
              </a:rPr>
            </a:br>
            <a:endParaRPr lang="en-NZ" altLang="en-US" dirty="0" smtClean="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899592" y="692696"/>
            <a:ext cx="7056784" cy="5078313"/>
          </a:xfrm>
          <a:prstGeom prst="rect">
            <a:avLst/>
          </a:prstGeom>
          <a:noFill/>
          <a:ln w="9525">
            <a:noFill/>
            <a:miter lim="800000"/>
            <a:headEnd/>
            <a:tailEnd/>
          </a:ln>
        </p:spPr>
        <p:txBody>
          <a:bodyPr wrap="square">
            <a:spAutoFit/>
          </a:bodyPr>
          <a:lstStyle/>
          <a:p>
            <a:r>
              <a:rPr lang="en-NZ" sz="3200" dirty="0">
                <a:solidFill>
                  <a:prstClr val="black"/>
                </a:solidFill>
                <a:latin typeface="Calibri"/>
                <a:ea typeface="+mj-ea"/>
                <a:cs typeface="+mj-cs"/>
              </a:rPr>
              <a:t>Sometimes it is because we don't want people to become ARROGANT. </a:t>
            </a:r>
            <a:br>
              <a:rPr lang="en-NZ" sz="3200" dirty="0">
                <a:solidFill>
                  <a:prstClr val="black"/>
                </a:solidFill>
                <a:latin typeface="Calibri"/>
                <a:ea typeface="+mj-ea"/>
                <a:cs typeface="+mj-cs"/>
              </a:rPr>
            </a:br>
            <a:r>
              <a:rPr lang="en-NZ" sz="1600" dirty="0" smtClean="0">
                <a:solidFill>
                  <a:schemeClr val="bg1"/>
                </a:solidFill>
                <a:latin typeface="Calibri"/>
                <a:ea typeface="+mj-ea"/>
                <a:cs typeface="+mj-cs"/>
              </a:rPr>
              <a:t>space</a:t>
            </a:r>
            <a:r>
              <a:rPr lang="en-NZ" sz="3200" dirty="0">
                <a:solidFill>
                  <a:prstClr val="black"/>
                </a:solidFill>
                <a:latin typeface="Calibri"/>
                <a:ea typeface="+mj-ea"/>
                <a:cs typeface="+mj-cs"/>
              </a:rPr>
              <a:t/>
            </a:r>
            <a:br>
              <a:rPr lang="en-NZ" sz="3200" dirty="0">
                <a:solidFill>
                  <a:prstClr val="black"/>
                </a:solidFill>
                <a:latin typeface="Calibri"/>
                <a:ea typeface="+mj-ea"/>
                <a:cs typeface="+mj-cs"/>
              </a:rPr>
            </a:br>
            <a:r>
              <a:rPr lang="en-NZ" sz="3200" dirty="0">
                <a:solidFill>
                  <a:prstClr val="black"/>
                </a:solidFill>
                <a:latin typeface="Calibri"/>
                <a:ea typeface="+mj-ea"/>
                <a:cs typeface="+mj-cs"/>
              </a:rPr>
              <a:t>However they may not be arrogant at all, and instead it may be that we are simply JEALOUS of them, and don't like seeing them do better than us.</a:t>
            </a:r>
            <a:br>
              <a:rPr lang="en-NZ" sz="3200" dirty="0">
                <a:solidFill>
                  <a:prstClr val="black"/>
                </a:solidFill>
                <a:latin typeface="Calibri"/>
                <a:ea typeface="+mj-ea"/>
                <a:cs typeface="+mj-cs"/>
              </a:rPr>
            </a:br>
            <a:r>
              <a:rPr lang="en-NZ" sz="1600" dirty="0" smtClean="0">
                <a:solidFill>
                  <a:schemeClr val="bg1"/>
                </a:solidFill>
                <a:latin typeface="Calibri"/>
                <a:ea typeface="+mj-ea"/>
                <a:cs typeface="+mj-cs"/>
              </a:rPr>
              <a:t>space</a:t>
            </a:r>
            <a:r>
              <a:rPr lang="en-NZ" sz="3200" dirty="0">
                <a:solidFill>
                  <a:prstClr val="black"/>
                </a:solidFill>
                <a:latin typeface="Calibri"/>
                <a:ea typeface="+mj-ea"/>
                <a:cs typeface="+mj-cs"/>
              </a:rPr>
              <a:t/>
            </a:r>
            <a:br>
              <a:rPr lang="en-NZ" sz="3200" dirty="0">
                <a:solidFill>
                  <a:prstClr val="black"/>
                </a:solidFill>
                <a:latin typeface="Calibri"/>
                <a:ea typeface="+mj-ea"/>
                <a:cs typeface="+mj-cs"/>
              </a:rPr>
            </a:br>
            <a:r>
              <a:rPr lang="en-NZ" sz="3200" dirty="0">
                <a:solidFill>
                  <a:prstClr val="black"/>
                </a:solidFill>
                <a:latin typeface="Calibri"/>
                <a:ea typeface="+mj-ea"/>
                <a:cs typeface="+mj-cs"/>
              </a:rPr>
              <a:t>Sometimes we withhold encouragement because we feel DISCOURAGED ourselves.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506" name="Title 1"/>
          <p:cNvSpPr>
            <a:spLocks noGrp="1"/>
          </p:cNvSpPr>
          <p:nvPr>
            <p:ph type="title"/>
          </p:nvPr>
        </p:nvSpPr>
        <p:spPr>
          <a:xfrm>
            <a:off x="683568" y="2565400"/>
            <a:ext cx="7848872" cy="1143000"/>
          </a:xfrm>
        </p:spPr>
        <p:txBody>
          <a:bodyPr/>
          <a:lstStyle/>
          <a:p>
            <a:r>
              <a:rPr lang="en-NZ" sz="5400" b="1" kern="1200" dirty="0">
                <a:solidFill>
                  <a:prstClr val="black"/>
                </a:solidFill>
                <a:latin typeface="Arial" panose="020B0604020202020204" pitchFamily="34" charset="0"/>
                <a:cs typeface="Arial" panose="020B0604020202020204" pitchFamily="34" charset="0"/>
              </a:rPr>
              <a:t>“Do whatever builds people up. </a:t>
            </a:r>
            <a:r>
              <a:rPr lang="en-NZ" sz="5400" b="1" kern="1200" dirty="0" smtClean="0">
                <a:solidFill>
                  <a:prstClr val="black"/>
                </a:solidFill>
                <a:latin typeface="Arial" panose="020B0604020202020204" pitchFamily="34" charset="0"/>
                <a:cs typeface="Arial" panose="020B0604020202020204" pitchFamily="34" charset="0"/>
              </a:rPr>
              <a:t/>
            </a:r>
            <a:br>
              <a:rPr lang="en-NZ" sz="5400" b="1" kern="1200" dirty="0" smtClean="0">
                <a:solidFill>
                  <a:prstClr val="black"/>
                </a:solidFill>
                <a:latin typeface="Arial" panose="020B0604020202020204" pitchFamily="34" charset="0"/>
                <a:cs typeface="Arial" panose="020B0604020202020204" pitchFamily="34" charset="0"/>
              </a:rPr>
            </a:br>
            <a:r>
              <a:rPr lang="en-NZ" sz="5400" b="1" kern="1200" dirty="0" smtClean="0">
                <a:solidFill>
                  <a:prstClr val="black"/>
                </a:solidFill>
                <a:latin typeface="Arial" panose="020B0604020202020204" pitchFamily="34" charset="0"/>
                <a:cs typeface="Arial" panose="020B0604020202020204" pitchFamily="34" charset="0"/>
              </a:rPr>
              <a:t>Criticism </a:t>
            </a:r>
            <a:r>
              <a:rPr lang="en-NZ" sz="5400" b="1" kern="1200" dirty="0">
                <a:solidFill>
                  <a:prstClr val="black"/>
                </a:solidFill>
                <a:latin typeface="Arial" panose="020B0604020202020204" pitchFamily="34" charset="0"/>
                <a:cs typeface="Arial" panose="020B0604020202020204" pitchFamily="34" charset="0"/>
              </a:rPr>
              <a:t>rarely does, </a:t>
            </a:r>
            <a:r>
              <a:rPr lang="en-NZ" sz="5400" b="1" kern="1200" dirty="0" smtClean="0">
                <a:solidFill>
                  <a:prstClr val="black"/>
                </a:solidFill>
                <a:latin typeface="Arial" panose="020B0604020202020204" pitchFamily="34" charset="0"/>
                <a:cs typeface="Arial" panose="020B0604020202020204" pitchFamily="34" charset="0"/>
              </a:rPr>
              <a:t/>
            </a:r>
            <a:br>
              <a:rPr lang="en-NZ" sz="5400" b="1" kern="1200" dirty="0" smtClean="0">
                <a:solidFill>
                  <a:prstClr val="black"/>
                </a:solidFill>
                <a:latin typeface="Arial" panose="020B0604020202020204" pitchFamily="34" charset="0"/>
                <a:cs typeface="Arial" panose="020B0604020202020204" pitchFamily="34" charset="0"/>
              </a:rPr>
            </a:br>
            <a:r>
              <a:rPr lang="en-NZ" sz="5400" b="1" kern="1200" dirty="0" smtClean="0">
                <a:solidFill>
                  <a:prstClr val="black"/>
                </a:solidFill>
                <a:latin typeface="Arial" panose="020B0604020202020204" pitchFamily="34" charset="0"/>
                <a:cs typeface="Arial" panose="020B0604020202020204" pitchFamily="34" charset="0"/>
              </a:rPr>
              <a:t>but </a:t>
            </a:r>
            <a:r>
              <a:rPr lang="en-NZ" sz="5400" b="1" kern="1200" dirty="0">
                <a:solidFill>
                  <a:prstClr val="black"/>
                </a:solidFill>
                <a:latin typeface="Arial" panose="020B0604020202020204" pitchFamily="34" charset="0"/>
                <a:cs typeface="Arial" panose="020B0604020202020204" pitchFamily="34" charset="0"/>
              </a:rPr>
              <a:t>encouragement really does.” </a:t>
            </a:r>
            <a:endParaRPr lang="en-NZ" altLang="en-US" sz="54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2564904"/>
            <a:ext cx="5760640" cy="954107"/>
          </a:xfrm>
          <a:prstGeom prst="rect">
            <a:avLst/>
          </a:prstGeom>
          <a:noFill/>
        </p:spPr>
        <p:txBody>
          <a:bodyPr wrap="square" rtlCol="0">
            <a:spAutoFit/>
          </a:bodyPr>
          <a:lstStyle/>
          <a:p>
            <a:pPr algn="ctr"/>
            <a:r>
              <a:rPr lang="en-NZ" sz="2800" dirty="0" smtClean="0">
                <a:latin typeface="Calibri" panose="020F0502020204030204" pitchFamily="34" charset="0"/>
              </a:rPr>
              <a:t>PLAY VIDEO </a:t>
            </a:r>
          </a:p>
          <a:p>
            <a:pPr algn="ctr"/>
            <a:r>
              <a:rPr lang="en-NZ" sz="2800" dirty="0" smtClean="0">
                <a:latin typeface="Calibri" panose="020F0502020204030204" pitchFamily="34" charset="0"/>
              </a:rPr>
              <a:t>“Excited train guy”</a:t>
            </a:r>
            <a:endParaRPr lang="en-NZ" sz="2800" dirty="0">
              <a:latin typeface="Calibri" panose="020F0502020204030204" pitchFamily="34" charset="0"/>
            </a:endParaRPr>
          </a:p>
        </p:txBody>
      </p:sp>
    </p:spTree>
    <p:extLst>
      <p:ext uri="{BB962C8B-B14F-4D97-AF65-F5344CB8AC3E}">
        <p14:creationId xmlns:p14="http://schemas.microsoft.com/office/powerpoint/2010/main" val="283065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475656" y="333375"/>
            <a:ext cx="6120680" cy="6191250"/>
          </a:xfrm>
        </p:spPr>
        <p:txBody>
          <a:bodyPr/>
          <a:lstStyle/>
          <a:p>
            <a:pPr algn="l"/>
            <a:r>
              <a:rPr lang="en-NZ" sz="3200" kern="1200" dirty="0">
                <a:solidFill>
                  <a:prstClr val="black"/>
                </a:solidFill>
                <a:latin typeface="Calibri"/>
              </a:rPr>
              <a:t>Enthusiasm can be defined as great EXCITEMENT for, or interest in, a subject or cause.</a:t>
            </a:r>
            <a:r>
              <a:rPr lang="en-NZ" altLang="en-US" dirty="0" smtClean="0">
                <a:latin typeface="Arial" charset="0"/>
                <a:cs typeface="Arial" charset="0"/>
              </a:rPr>
              <a:t/>
            </a:r>
            <a:br>
              <a:rPr lang="en-NZ" altLang="en-US" dirty="0" smtClean="0">
                <a:latin typeface="Arial" charset="0"/>
                <a:cs typeface="Arial" charset="0"/>
              </a:rPr>
            </a:br>
            <a:endParaRPr lang="en-NZ" alt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15615" y="333375"/>
            <a:ext cx="6696745" cy="6191250"/>
          </a:xfrm>
        </p:spPr>
        <p:txBody>
          <a:bodyPr/>
          <a:lstStyle/>
          <a:p>
            <a:pPr algn="l"/>
            <a:r>
              <a:rPr lang="en-NZ" sz="3200" kern="1200" dirty="0">
                <a:solidFill>
                  <a:prstClr val="black"/>
                </a:solidFill>
                <a:latin typeface="Calibri"/>
              </a:rPr>
              <a:t>Passion is the FUEL of our ministry – it gives us the energy to work hard.</a:t>
            </a:r>
            <a:br>
              <a:rPr lang="en-NZ" sz="3200" kern="1200" dirty="0">
                <a:solidFill>
                  <a:prstClr val="black"/>
                </a:solidFill>
                <a:latin typeface="Calibri"/>
              </a:rPr>
            </a:br>
            <a:r>
              <a:rPr lang="en-NZ" sz="3200" kern="1200" dirty="0">
                <a:solidFill>
                  <a:prstClr val="black"/>
                </a:solidFill>
                <a:latin typeface="Calibri"/>
              </a:rPr>
              <a:t/>
            </a:r>
            <a:br>
              <a:rPr lang="en-NZ" sz="3200" kern="1200" dirty="0">
                <a:solidFill>
                  <a:prstClr val="black"/>
                </a:solidFill>
                <a:latin typeface="Calibri"/>
              </a:rPr>
            </a:br>
            <a:r>
              <a:rPr lang="en-NZ" sz="3200" kern="1200" dirty="0">
                <a:solidFill>
                  <a:prstClr val="black"/>
                </a:solidFill>
                <a:latin typeface="Calibri"/>
              </a:rPr>
              <a:t>Because in youth ministry the results are not always IMMEDIATE or obvious, sometimes it can be hard to REMAIN enthusiastic.</a:t>
            </a:r>
            <a:endParaRPr lang="en-NZ" altLang="en-US" sz="3200" dirty="0" smtClean="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619671" y="476250"/>
            <a:ext cx="6264697" cy="5184775"/>
          </a:xfrm>
        </p:spPr>
        <p:txBody>
          <a:bodyPr/>
          <a:lstStyle/>
          <a:p>
            <a:pPr algn="l"/>
            <a:r>
              <a:rPr lang="en-NZ" sz="3200" kern="1200" dirty="0" smtClean="0">
                <a:solidFill>
                  <a:prstClr val="black"/>
                </a:solidFill>
                <a:latin typeface="Calibri"/>
              </a:rPr>
              <a:t>FOCUS </a:t>
            </a:r>
            <a:r>
              <a:rPr lang="en-NZ" sz="3200" kern="1200" dirty="0">
                <a:solidFill>
                  <a:prstClr val="black"/>
                </a:solidFill>
                <a:latin typeface="Calibri"/>
              </a:rPr>
              <a:t>on the right things. </a:t>
            </a:r>
            <a:br>
              <a:rPr lang="en-NZ" sz="3200" kern="1200" dirty="0">
                <a:solidFill>
                  <a:prstClr val="black"/>
                </a:solidFill>
                <a:latin typeface="Calibri"/>
              </a:rPr>
            </a:br>
            <a:r>
              <a:rPr lang="en-NZ" sz="3200" kern="1200" dirty="0">
                <a:solidFill>
                  <a:prstClr val="black"/>
                </a:solidFill>
                <a:latin typeface="Calibri"/>
              </a:rPr>
              <a:t/>
            </a:r>
            <a:br>
              <a:rPr lang="en-NZ" sz="3200" kern="1200" dirty="0">
                <a:solidFill>
                  <a:prstClr val="black"/>
                </a:solidFill>
                <a:latin typeface="Calibri"/>
              </a:rPr>
            </a:br>
            <a:r>
              <a:rPr lang="en-NZ" sz="3200" kern="1200" dirty="0" smtClean="0">
                <a:solidFill>
                  <a:prstClr val="black"/>
                </a:solidFill>
                <a:latin typeface="Calibri"/>
              </a:rPr>
              <a:t>EXTERNALIZE </a:t>
            </a:r>
            <a:r>
              <a:rPr lang="en-NZ" sz="3200" kern="1200" dirty="0">
                <a:solidFill>
                  <a:prstClr val="black"/>
                </a:solidFill>
                <a:latin typeface="Calibri"/>
              </a:rPr>
              <a:t>your enthusiasm.</a:t>
            </a:r>
            <a:endParaRPr lang="en-NZ" altLang="en-US" dirty="0" smtClean="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2204864"/>
            <a:ext cx="6768752" cy="954107"/>
          </a:xfrm>
          <a:prstGeom prst="rect">
            <a:avLst/>
          </a:prstGeom>
          <a:noFill/>
        </p:spPr>
        <p:txBody>
          <a:bodyPr wrap="square" rtlCol="0">
            <a:spAutoFit/>
          </a:bodyPr>
          <a:lstStyle/>
          <a:p>
            <a:pPr algn="ctr"/>
            <a:r>
              <a:rPr lang="en-NZ" sz="2800" i="1" dirty="0" smtClean="0">
                <a:latin typeface="Calibri" panose="020F0502020204030204" pitchFamily="34" charset="0"/>
              </a:rPr>
              <a:t>PLAY VIDEO </a:t>
            </a:r>
          </a:p>
          <a:p>
            <a:pPr algn="ctr"/>
            <a:r>
              <a:rPr lang="en-NZ" sz="2800" i="1" dirty="0" smtClean="0">
                <a:latin typeface="Calibri" panose="020F0502020204030204" pitchFamily="34" charset="0"/>
              </a:rPr>
              <a:t>“</a:t>
            </a:r>
            <a:r>
              <a:rPr lang="en-NZ" sz="2800" i="1" dirty="0">
                <a:latin typeface="Calibri" panose="020F0502020204030204" pitchFamily="34" charset="0"/>
              </a:rPr>
              <a:t>E</a:t>
            </a:r>
            <a:r>
              <a:rPr lang="en-NZ" sz="2800" i="1" dirty="0" smtClean="0">
                <a:latin typeface="Calibri" panose="020F0502020204030204" pitchFamily="34" charset="0"/>
              </a:rPr>
              <a:t>nthusiastic football interview”</a:t>
            </a:r>
            <a:endParaRPr lang="en-NZ" sz="2800" i="1" dirty="0">
              <a:latin typeface="Calibri" panose="020F0502020204030204" pitchFamily="34" charset="0"/>
            </a:endParaRPr>
          </a:p>
        </p:txBody>
      </p:sp>
    </p:spTree>
    <p:extLst>
      <p:ext uri="{BB962C8B-B14F-4D97-AF65-F5344CB8AC3E}">
        <p14:creationId xmlns:p14="http://schemas.microsoft.com/office/powerpoint/2010/main" val="48577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484784"/>
            <a:ext cx="6192688" cy="3960440"/>
          </a:xfrm>
        </p:spPr>
        <p:txBody>
          <a:bodyPr/>
          <a:lstStyle/>
          <a:p>
            <a:pPr marL="0" indent="0">
              <a:buNone/>
            </a:pPr>
            <a:r>
              <a:rPr lang="en-NZ" kern="1200" dirty="0">
                <a:solidFill>
                  <a:prstClr val="black"/>
                </a:solidFill>
                <a:latin typeface="Calibri"/>
                <a:ea typeface="+mj-ea"/>
                <a:cs typeface="+mj-cs"/>
              </a:rPr>
              <a:t>We may not all be able to do an epic speech like this guy, </a:t>
            </a:r>
            <a:endParaRPr lang="en-NZ" kern="1200" dirty="0" smtClean="0">
              <a:solidFill>
                <a:prstClr val="black"/>
              </a:solidFill>
              <a:latin typeface="Calibri"/>
              <a:ea typeface="+mj-ea"/>
              <a:cs typeface="+mj-cs"/>
            </a:endParaRPr>
          </a:p>
          <a:p>
            <a:pPr marL="0" indent="0">
              <a:buNone/>
            </a:pPr>
            <a:r>
              <a:rPr lang="en-NZ" kern="1200" dirty="0" smtClean="0">
                <a:solidFill>
                  <a:prstClr val="black"/>
                </a:solidFill>
                <a:latin typeface="Calibri"/>
                <a:ea typeface="+mj-ea"/>
                <a:cs typeface="+mj-cs"/>
              </a:rPr>
              <a:t>but </a:t>
            </a:r>
            <a:r>
              <a:rPr lang="en-NZ" kern="1200" dirty="0">
                <a:solidFill>
                  <a:prstClr val="black"/>
                </a:solidFill>
                <a:latin typeface="Calibri"/>
                <a:ea typeface="+mj-ea"/>
                <a:cs typeface="+mj-cs"/>
              </a:rPr>
              <a:t>we do need to COMMUNICATE and EXPRESS our enthusiasm to those we are leading.</a:t>
            </a:r>
            <a:endParaRPr lang="en-NZ" dirty="0"/>
          </a:p>
        </p:txBody>
      </p:sp>
    </p:spTree>
    <p:extLst>
      <p:ext uri="{BB962C8B-B14F-4D97-AF65-F5344CB8AC3E}">
        <p14:creationId xmlns:p14="http://schemas.microsoft.com/office/powerpoint/2010/main" val="4085478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1981200"/>
            <a:ext cx="5976664" cy="4114800"/>
          </a:xfrm>
        </p:spPr>
        <p:txBody>
          <a:bodyPr/>
          <a:lstStyle/>
          <a:p>
            <a:pPr marL="0" indent="0">
              <a:buNone/>
            </a:pPr>
            <a:r>
              <a:rPr lang="en-NZ" kern="1200" dirty="0">
                <a:solidFill>
                  <a:prstClr val="black"/>
                </a:solidFill>
                <a:latin typeface="Calibri"/>
                <a:ea typeface="+mj-ea"/>
                <a:cs typeface="+mj-cs"/>
              </a:rPr>
              <a:t>One way we can express our enthusiasm is to practice the LANGUAGE of enthusiasm by adding superlatives to our speech.</a:t>
            </a:r>
            <a:endParaRPr lang="en-NZ" dirty="0"/>
          </a:p>
        </p:txBody>
      </p:sp>
    </p:spTree>
    <p:extLst>
      <p:ext uri="{BB962C8B-B14F-4D97-AF65-F5344CB8AC3E}">
        <p14:creationId xmlns:p14="http://schemas.microsoft.com/office/powerpoint/2010/main" val="983837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TotalTime>
  <Words>358</Words>
  <Application>Microsoft Office PowerPoint</Application>
  <PresentationFormat>On-screen Show (4:3)</PresentationFormat>
  <Paragraphs>32</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Impact Label</vt:lpstr>
      <vt:lpstr>Default Design</vt:lpstr>
      <vt:lpstr>PowerPoint Presentation</vt:lpstr>
      <vt:lpstr>PowerPoint Presentation</vt:lpstr>
      <vt:lpstr>PowerPoint Presentation</vt:lpstr>
      <vt:lpstr>Enthusiasm can be defined as great EXCITEMENT for, or interest in, a subject or cause. </vt:lpstr>
      <vt:lpstr>Passion is the FUEL of our ministry – it gives us the energy to work hard.  Because in youth ministry the results are not always IMMEDIATE or obvious, sometimes it can be hard to REMAIN enthusiastic.</vt:lpstr>
      <vt:lpstr>FOCUS on the right things.   EXTERNALIZE your enthusiasm.</vt:lpstr>
      <vt:lpstr>PowerPoint Presentation</vt:lpstr>
      <vt:lpstr>PowerPoint Presentation</vt:lpstr>
      <vt:lpstr>PowerPoint Presentation</vt:lpstr>
      <vt:lpstr>PowerPoint Presentation</vt:lpstr>
      <vt:lpstr>“Better to be an enthusiastic beginner  than a  passionless professional.”</vt:lpstr>
      <vt:lpstr>PowerPoint Presentation</vt:lpstr>
      <vt:lpstr>Excellence isn’t about reaching PERFECTION, it’s about reaching your POTENTIAL.   Excellence is about being a good STEWARD of the ROLES and RESOURCES you have been given. </vt:lpstr>
      <vt:lpstr>Excellence is often an expression of the VALUE we place on others. </vt:lpstr>
      <vt:lpstr>Imagine that your favourite music artist or actor rang you out of the blue  and said they were coming to your house for dinner.   What would you do?</vt:lpstr>
      <vt:lpstr>As Christians, pursuing excellence can be a form of WORSHIP, as we seek to HONOUR God in gratitude for what he has given us.   As leaders, excellence is also a form of SERVING others, as we seek to honour them by giving our best.</vt:lpstr>
      <vt:lpstr>PowerPoint Presentation</vt:lpstr>
      <vt:lpstr>“God gave us his best…we shouldn’t give him any less.”</vt:lpstr>
      <vt:lpstr>PowerPoint Presentation</vt:lpstr>
      <vt:lpstr>Empathy is the ability to IDENTIFY with and UNDERSTAND another’s situation or feelings.</vt:lpstr>
      <vt:lpstr>When leaders lack empathy they can end up hurting people as they don’t RECOGNIZE or ACKNOWLEDGE the struggles of the people in their group or of their co-leaders. People can then feel UNAPPRECIATED and stepped on. space Instead of looking down on others and ASSUMING what they need, empathetic leaders seek to come alongside people and discover what’s going on in and around them. space The foundation of understanding is LISTENING.</vt:lpstr>
      <vt:lpstr>PowerPoint Presentation</vt:lpstr>
      <vt:lpstr>“Pity looks down. Empathy kneels down.”</vt:lpstr>
      <vt:lpstr>PowerPoint Presentation</vt:lpstr>
      <vt:lpstr>As leaders we want to see people THRIVE and released into their gifts so they can be all they were created to be. One of the main tools we have in this is encouragement.  space Many people struggle with FEARS and INSECURITIES, which often play over and over in their heads.  space Being an encourager doesn’t mean you can never CHALLENGE or CONFRONT anyone.  Encouragement STRENGTHENS our relationships - people love to be around positive people.  </vt:lpstr>
      <vt:lpstr>PowerPoint Presentation</vt:lpstr>
      <vt:lpstr>“Do whatever builds people up.  Criticism rarely does,  but encouragement really does.” </vt:lpstr>
    </vt:vector>
  </TitlesOfParts>
  <Company>Church of the Good Shepherd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Resurrection rap</dc:title>
  <dc:creator>Cogs</dc:creator>
  <cp:lastModifiedBy>AYM Admin</cp:lastModifiedBy>
  <cp:revision>65</cp:revision>
  <dcterms:created xsi:type="dcterms:W3CDTF">2012-10-17T02:29:19Z</dcterms:created>
  <dcterms:modified xsi:type="dcterms:W3CDTF">2018-06-05T03:11:32Z</dcterms:modified>
</cp:coreProperties>
</file>