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301" r:id="rId2"/>
    <p:sldId id="274" r:id="rId3"/>
    <p:sldId id="291" r:id="rId4"/>
    <p:sldId id="292" r:id="rId5"/>
    <p:sldId id="293" r:id="rId6"/>
    <p:sldId id="288" r:id="rId7"/>
    <p:sldId id="270" r:id="rId8"/>
    <p:sldId id="294" r:id="rId9"/>
    <p:sldId id="286" r:id="rId10"/>
    <p:sldId id="295" r:id="rId11"/>
    <p:sldId id="287" r:id="rId12"/>
    <p:sldId id="271" r:id="rId13"/>
    <p:sldId id="296" r:id="rId14"/>
    <p:sldId id="297" r:id="rId15"/>
    <p:sldId id="289" r:id="rId16"/>
    <p:sldId id="272" r:id="rId17"/>
    <p:sldId id="298" r:id="rId18"/>
    <p:sldId id="300" r:id="rId19"/>
    <p:sldId id="299" r:id="rId20"/>
    <p:sldId id="290" r:id="rId21"/>
  </p:sldIdLst>
  <p:sldSz cx="9144000" cy="6858000" type="screen4x3"/>
  <p:notesSz cx="6858000" cy="9144000"/>
  <p:embeddedFontLst>
    <p:embeddedFont>
      <p:font typeface="Calibri" pitchFamily="34" charset="0"/>
      <p:regular r:id="rId23"/>
      <p:bold r:id="rId24"/>
      <p:italic r:id="rId25"/>
      <p:boldItalic r:id="rId26"/>
    </p:embeddedFont>
    <p:embeddedFont>
      <p:font typeface="Coolvetica Rg" pitchFamily="34" charset="0"/>
      <p:regular r:id="rId27"/>
    </p:embeddedFont>
  </p:embeddedFontLst>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9900"/>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0" d="100"/>
          <a:sy n="80" d="100"/>
        </p:scale>
        <p:origin x="-9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518F2AA-03B1-4991-B58B-6D0349FB0DE5}" type="datetimeFigureOut">
              <a:rPr lang="en-NZ"/>
              <a:pPr>
                <a:defRPr/>
              </a:pPr>
              <a:t>11/08/2014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5E174C-309C-42EE-853D-33D85A73559E}"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alt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223FB-B9DE-44AA-BEF0-8D2883A91242}" type="slidenum">
              <a:rPr lang="en-NZ" altLang="en-US" smtClean="0"/>
              <a:pPr/>
              <a:t>7</a:t>
            </a:fld>
            <a:endParaRPr lang="en-NZ"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DE7B054-B62D-48E8-A88B-092C6ABC0FB1}"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9EB0B63-08A3-4BFB-AE2B-BE24182F4645}"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80E2680-8E5E-4000-9E6B-137352820831}"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6C60A20-3105-4D52-9A70-A1F71B79912E}"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926F376-91FF-4EEC-9C5A-8A290FF14F6B}"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124F835-6F6A-4CE0-AEB1-187B8093AA8F}"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96E10639-9E9F-4717-81AB-EDD1530F6546}"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136D7EA3-0B5D-421E-AA55-A6E6E3B6EB3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8F89FF1C-F13D-4CE6-8642-E2725B3924E1}"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15F3B17-6612-49F1-9E73-416BCA9D684A}"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69C13D4-1D8F-4D43-9446-A8AF41D010E5}"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55CD34-B448-4A0B-AA2B-5ED11F3E16D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NZ" smtClean="0"/>
          </a:p>
        </p:txBody>
      </p:sp>
      <p:sp>
        <p:nvSpPr>
          <p:cNvPr id="2051" name="Subtitle 2"/>
          <p:cNvSpPr>
            <a:spLocks noGrp="1"/>
          </p:cNvSpPr>
          <p:nvPr>
            <p:ph type="subTitle" idx="1"/>
          </p:nvPr>
        </p:nvSpPr>
        <p:spPr/>
        <p:txBody>
          <a:bodyPr/>
          <a:lstStyle/>
          <a:p>
            <a:endParaRPr lang="en-NZ" smtClean="0"/>
          </a:p>
        </p:txBody>
      </p:sp>
      <p:pic>
        <p:nvPicPr>
          <p:cNvPr id="5" name="Picture 4" descr="ppt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188" y="333375"/>
            <a:ext cx="7921625" cy="6191250"/>
          </a:xfrm>
        </p:spPr>
        <p:txBody>
          <a:bodyPr/>
          <a:lstStyle/>
          <a:p>
            <a:pPr algn="l">
              <a:spcAft>
                <a:spcPts val="5400"/>
              </a:spcAft>
            </a:pPr>
            <a:r>
              <a:rPr lang="en-NZ" altLang="en-US" sz="3200" smtClean="0">
                <a:latin typeface="Arial" charset="0"/>
                <a:cs typeface="Times New Roman" pitchFamily="18" charset="0"/>
              </a:rPr>
              <a:t>When leaders ‘fall’ it can be hugely DAMAGING for the people they are leading.</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However it’s important to realize that having integrity doesn’t mean you are INFALLIBLE.</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No one is IMMUNE from making mistakes.</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If we handle our failures well, God can take our MESS and turn it into a MESSAGE!</a:t>
            </a:r>
            <a:endParaRPr lang="en-NZ" altLang="en-US" smtClean="0">
              <a:latin typeface="Arial"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11188" y="2565400"/>
            <a:ext cx="7772400" cy="1143000"/>
          </a:xfrm>
        </p:spPr>
        <p:txBody>
          <a:bodyPr/>
          <a:lstStyle/>
          <a:p>
            <a:r>
              <a:rPr lang="en-NZ" altLang="en-US" sz="6000" dirty="0" smtClean="0">
                <a:solidFill>
                  <a:schemeClr val="tx1"/>
                </a:solidFill>
                <a:latin typeface="Coolvetica Rg" pitchFamily="34" charset="0"/>
                <a:cs typeface="Times New Roman" pitchFamily="18" charset="0"/>
              </a:rPr>
              <a:t>Integrity is best seen </a:t>
            </a:r>
            <a:r>
              <a:rPr lang="en-NZ" altLang="en-US" sz="6000" dirty="0" smtClean="0">
                <a:solidFill>
                  <a:schemeClr val="tx1"/>
                </a:solidFill>
                <a:latin typeface="Coolvetica Rg" pitchFamily="34" charset="0"/>
                <a:cs typeface="Times New Roman" pitchFamily="18" charset="0"/>
              </a:rPr>
              <a:t/>
            </a:r>
            <a:br>
              <a:rPr lang="en-NZ" altLang="en-US" sz="6000" dirty="0" smtClean="0">
                <a:solidFill>
                  <a:schemeClr val="tx1"/>
                </a:solidFill>
                <a:latin typeface="Coolvetica Rg" pitchFamily="34" charset="0"/>
                <a:cs typeface="Times New Roman" pitchFamily="18" charset="0"/>
              </a:rPr>
            </a:br>
            <a:r>
              <a:rPr lang="en-NZ" altLang="en-US" sz="6000" dirty="0" smtClean="0">
                <a:solidFill>
                  <a:schemeClr val="tx1"/>
                </a:solidFill>
                <a:latin typeface="Coolvetica Rg" pitchFamily="34" charset="0"/>
                <a:cs typeface="Times New Roman" pitchFamily="18" charset="0"/>
              </a:rPr>
              <a:t>in </a:t>
            </a:r>
            <a:r>
              <a:rPr lang="en-NZ" altLang="en-US" sz="6000" dirty="0" smtClean="0">
                <a:solidFill>
                  <a:schemeClr val="tx1"/>
                </a:solidFill>
                <a:latin typeface="Coolvetica Rg" pitchFamily="34" charset="0"/>
                <a:cs typeface="Times New Roman" pitchFamily="18" charset="0"/>
              </a:rPr>
              <a:t>what you do </a:t>
            </a:r>
            <a:br>
              <a:rPr lang="en-NZ" altLang="en-US" sz="6000" dirty="0" smtClean="0">
                <a:solidFill>
                  <a:schemeClr val="tx1"/>
                </a:solidFill>
                <a:latin typeface="Coolvetica Rg" pitchFamily="34" charset="0"/>
                <a:cs typeface="Times New Roman" pitchFamily="18" charset="0"/>
              </a:rPr>
            </a:br>
            <a:r>
              <a:rPr lang="en-NZ" altLang="en-US" sz="6000" dirty="0" smtClean="0">
                <a:solidFill>
                  <a:schemeClr val="tx1"/>
                </a:solidFill>
                <a:latin typeface="Coolvetica Rg" pitchFamily="34" charset="0"/>
                <a:cs typeface="Times New Roman" pitchFamily="18" charset="0"/>
              </a:rPr>
              <a:t>when you think </a:t>
            </a:r>
            <a:br>
              <a:rPr lang="en-NZ" altLang="en-US" sz="6000" dirty="0" smtClean="0">
                <a:solidFill>
                  <a:schemeClr val="tx1"/>
                </a:solidFill>
                <a:latin typeface="Coolvetica Rg" pitchFamily="34" charset="0"/>
                <a:cs typeface="Times New Roman" pitchFamily="18" charset="0"/>
              </a:rPr>
            </a:br>
            <a:r>
              <a:rPr lang="en-NZ" altLang="en-US" sz="6000" dirty="0" smtClean="0">
                <a:solidFill>
                  <a:schemeClr val="tx1"/>
                </a:solidFill>
                <a:latin typeface="Coolvetica Rg" pitchFamily="34" charset="0"/>
                <a:cs typeface="Times New Roman" pitchFamily="18" charset="0"/>
              </a:rPr>
              <a:t>no one is looking.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ake First Move.jpg"/>
          <p:cNvPicPr>
            <a:picLocks noChangeAspect="1"/>
          </p:cNvPicPr>
          <p:nvPr/>
        </p:nvPicPr>
        <p:blipFill>
          <a:blip r:embed="rId2" cstate="print"/>
          <a:srcRect r="11530"/>
          <a:stretch>
            <a:fillRect/>
          </a:stretch>
        </p:blipFill>
        <p:spPr bwMode="auto">
          <a:xfrm>
            <a:off x="0" y="0"/>
            <a:ext cx="9144000" cy="6858000"/>
          </a:xfrm>
          <a:prstGeom prst="rect">
            <a:avLst/>
          </a:prstGeom>
          <a:noFill/>
          <a:ln w="9525">
            <a:noFill/>
            <a:miter lim="800000"/>
            <a:headEnd/>
            <a:tailEnd/>
          </a:ln>
        </p:spPr>
      </p:pic>
      <p:sp>
        <p:nvSpPr>
          <p:cNvPr id="13315" name="Rectangle 2"/>
          <p:cNvSpPr>
            <a:spLocks noChangeArrowheads="1"/>
          </p:cNvSpPr>
          <p:nvPr/>
        </p:nvSpPr>
        <p:spPr bwMode="auto">
          <a:xfrm>
            <a:off x="0" y="5589588"/>
            <a:ext cx="9144000" cy="1268412"/>
          </a:xfrm>
          <a:prstGeom prst="rect">
            <a:avLst/>
          </a:prstGeom>
          <a:noFill/>
          <a:ln w="9525">
            <a:noFill/>
            <a:miter lim="800000"/>
            <a:headEnd/>
            <a:tailEnd/>
          </a:ln>
        </p:spPr>
        <p:txBody>
          <a:bodyPr anchor="ctr"/>
          <a:lstStyle/>
          <a:p>
            <a:pPr algn="ctr"/>
            <a:r>
              <a:rPr lang="en-US" altLang="en-US" sz="5000">
                <a:latin typeface="Coolvetica Rg" pitchFamily="34" charset="0"/>
              </a:rPr>
              <a:t>LEADERS HAVE </a:t>
            </a:r>
            <a:r>
              <a:rPr lang="en-US" altLang="en-US" sz="5000">
                <a:solidFill>
                  <a:srgbClr val="FF3300"/>
                </a:solidFill>
                <a:latin typeface="Coolvetica Rg" pitchFamily="34" charset="0"/>
              </a:rPr>
              <a:t>INITIATIVE</a:t>
            </a:r>
            <a:endParaRPr lang="en-AU" altLang="en-US" sz="5000">
              <a:solidFill>
                <a:srgbClr val="FF3300"/>
              </a:solidFill>
              <a:latin typeface="Coolvetica Rg"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33375"/>
            <a:ext cx="7772400" cy="5327650"/>
          </a:xfrm>
        </p:spPr>
        <p:txBody>
          <a:bodyPr/>
          <a:lstStyle/>
          <a:p>
            <a:pPr algn="l"/>
            <a:r>
              <a:rPr lang="en-NZ" altLang="en-US" sz="3200" smtClean="0">
                <a:latin typeface="Arial" charset="0"/>
                <a:cs typeface="Times New Roman" pitchFamily="18" charset="0"/>
              </a:rPr>
              <a:t>Leaders are STARTERS.</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They don’t just follow the crowd – they are PROACTIVE.</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Initiative is about seeing what needs to be done and then ACTING accordingly.</a:t>
            </a:r>
            <a:endParaRPr lang="en-NZ" altLang="en-US" smtClean="0">
              <a:latin typeface="Arial"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33375"/>
            <a:ext cx="7772400" cy="5327650"/>
          </a:xfrm>
        </p:spPr>
        <p:txBody>
          <a:bodyPr/>
          <a:lstStyle/>
          <a:p>
            <a:pPr algn="l"/>
            <a:r>
              <a:rPr lang="en-NZ" altLang="en-US" sz="3200" smtClean="0">
                <a:latin typeface="Arial" charset="0"/>
                <a:cs typeface="Arial" charset="0"/>
              </a:rPr>
              <a:t>Leaders don’t expect everything to happen on its own, so they STEP OUT and give things a go.</a:t>
            </a:r>
            <a:endParaRPr lang="en-NZ" altLang="en-US"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11188" y="2565400"/>
            <a:ext cx="7772400" cy="1143000"/>
          </a:xfrm>
        </p:spPr>
        <p:txBody>
          <a:bodyPr/>
          <a:lstStyle/>
          <a:p>
            <a:r>
              <a:rPr lang="en-NZ" altLang="en-US" sz="6000" smtClean="0">
                <a:solidFill>
                  <a:schemeClr val="tx1"/>
                </a:solidFill>
                <a:latin typeface="Coolvetica Rg" pitchFamily="34" charset="0"/>
                <a:cs typeface="Times New Roman" pitchFamily="18" charset="0"/>
              </a:rPr>
              <a:t>Leaders don’t need</a:t>
            </a:r>
            <a:br>
              <a:rPr lang="en-NZ" altLang="en-US" sz="6000" smtClean="0">
                <a:solidFill>
                  <a:schemeClr val="tx1"/>
                </a:solidFill>
                <a:latin typeface="Coolvetica Rg" pitchFamily="34" charset="0"/>
                <a:cs typeface="Times New Roman" pitchFamily="18" charset="0"/>
              </a:rPr>
            </a:br>
            <a:r>
              <a:rPr lang="en-NZ" altLang="en-US" sz="6000" smtClean="0">
                <a:solidFill>
                  <a:schemeClr val="tx1"/>
                </a:solidFill>
                <a:latin typeface="Coolvetica Rg" pitchFamily="34" charset="0"/>
                <a:cs typeface="Times New Roman" pitchFamily="18" charset="0"/>
              </a:rPr>
              <a:t>to be asked...</a:t>
            </a:r>
            <a:br>
              <a:rPr lang="en-NZ" altLang="en-US" sz="6000" smtClean="0">
                <a:solidFill>
                  <a:schemeClr val="tx1"/>
                </a:solidFill>
                <a:latin typeface="Coolvetica Rg" pitchFamily="34" charset="0"/>
                <a:cs typeface="Times New Roman" pitchFamily="18" charset="0"/>
              </a:rPr>
            </a:br>
            <a:r>
              <a:rPr lang="en-NZ" altLang="en-US" sz="6000" smtClean="0">
                <a:solidFill>
                  <a:schemeClr val="tx1"/>
                </a:solidFill>
                <a:latin typeface="Coolvetica Rg" pitchFamily="34" charset="0"/>
                <a:cs typeface="Times New Roman" pitchFamily="18" charset="0"/>
              </a:rPr>
              <a:t>leaders ask </a:t>
            </a:r>
            <a:br>
              <a:rPr lang="en-NZ" altLang="en-US" sz="6000" smtClean="0">
                <a:solidFill>
                  <a:schemeClr val="tx1"/>
                </a:solidFill>
                <a:latin typeface="Coolvetica Rg" pitchFamily="34" charset="0"/>
                <a:cs typeface="Times New Roman" pitchFamily="18" charset="0"/>
              </a:rPr>
            </a:br>
            <a:r>
              <a:rPr lang="en-NZ" altLang="en-US" sz="6000" smtClean="0">
                <a:solidFill>
                  <a:schemeClr val="tx1"/>
                </a:solidFill>
                <a:latin typeface="Coolvetica Rg" pitchFamily="34" charset="0"/>
                <a:cs typeface="Times New Roman" pitchFamily="18" charset="0"/>
              </a:rPr>
              <a:t>what is needed.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180975" y="5589588"/>
            <a:ext cx="9144000" cy="1066800"/>
          </a:xfrm>
          <a:prstGeom prst="rect">
            <a:avLst/>
          </a:prstGeom>
          <a:noFill/>
          <a:ln w="9525">
            <a:noFill/>
            <a:miter lim="800000"/>
            <a:headEnd/>
            <a:tailEnd/>
          </a:ln>
        </p:spPr>
        <p:txBody>
          <a:bodyPr anchor="ctr"/>
          <a:lstStyle/>
          <a:p>
            <a:pPr algn="ctr"/>
            <a:r>
              <a:rPr lang="en-US" altLang="en-US" sz="5000">
                <a:latin typeface="Coolvetica Rg" pitchFamily="34" charset="0"/>
                <a:ea typeface="Impact Label" pitchFamily="2" charset="0"/>
                <a:cs typeface="Impact Label" pitchFamily="2" charset="0"/>
              </a:rPr>
              <a:t>LEADERS HAVE </a:t>
            </a:r>
            <a:r>
              <a:rPr lang="en-US" altLang="en-US" sz="5000">
                <a:solidFill>
                  <a:srgbClr val="FF3300"/>
                </a:solidFill>
                <a:latin typeface="Coolvetica Rg" pitchFamily="34" charset="0"/>
              </a:rPr>
              <a:t>IMAGINATION</a:t>
            </a:r>
            <a:endParaRPr lang="en-AU" altLang="en-US" sz="5000">
              <a:latin typeface="Coolvetica Rg" pitchFamily="34" charset="0"/>
              <a:ea typeface="Impact Label" pitchFamily="2" charset="0"/>
              <a:cs typeface="Impact Label"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33375"/>
            <a:ext cx="7772400" cy="5327650"/>
          </a:xfrm>
        </p:spPr>
        <p:txBody>
          <a:bodyPr/>
          <a:lstStyle/>
          <a:p>
            <a:pPr algn="l"/>
            <a:r>
              <a:rPr lang="en-NZ" altLang="en-US" sz="3200" smtClean="0">
                <a:latin typeface="Arial" charset="0"/>
                <a:cs typeface="Times New Roman" pitchFamily="18" charset="0"/>
              </a:rPr>
              <a:t>Leaders are DREAMERS.</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They are not restricted by REALITY, rather they predict POSSIBILITIES.</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endParaRPr lang="en-NZ" altLang="en-US" smtClean="0">
              <a:latin typeface="Arial"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11188" y="2828925"/>
            <a:ext cx="7993062" cy="1077913"/>
          </a:xfrm>
          <a:prstGeom prst="rect">
            <a:avLst/>
          </a:prstGeom>
          <a:noFill/>
          <a:ln w="9525">
            <a:noFill/>
            <a:miter lim="800000"/>
            <a:headEnd/>
            <a:tailEnd/>
          </a:ln>
        </p:spPr>
        <p:txBody>
          <a:bodyPr>
            <a:spAutoFit/>
          </a:bodyPr>
          <a:lstStyle/>
          <a:p>
            <a:r>
              <a:rPr lang="en-NZ" altLang="en-US" sz="3200">
                <a:latin typeface="Arial" charset="0"/>
                <a:cs typeface="Times New Roman" pitchFamily="18" charset="0"/>
              </a:rPr>
              <a:t>Imagination gives us the MOTIVATION </a:t>
            </a:r>
            <a:br>
              <a:rPr lang="en-NZ" altLang="en-US" sz="3200">
                <a:latin typeface="Arial" charset="0"/>
                <a:cs typeface="Times New Roman" pitchFamily="18" charset="0"/>
              </a:rPr>
            </a:br>
            <a:r>
              <a:rPr lang="en-NZ" altLang="en-US" sz="3200">
                <a:latin typeface="Arial" charset="0"/>
                <a:cs typeface="Times New Roman" pitchFamily="18" charset="0"/>
              </a:rPr>
              <a:t>to pursue what could happen.</a:t>
            </a:r>
            <a:endParaRPr lang="en-NZ"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33375"/>
            <a:ext cx="7772400" cy="5327650"/>
          </a:xfrm>
        </p:spPr>
        <p:txBody>
          <a:bodyPr/>
          <a:lstStyle/>
          <a:p>
            <a:pPr algn="l"/>
            <a:r>
              <a:rPr lang="en-NZ" altLang="en-US" sz="3200" smtClean="0">
                <a:latin typeface="Arial" charset="0"/>
                <a:cs typeface="Times New Roman" pitchFamily="18" charset="0"/>
              </a:rPr>
              <a:t>Imagination has two enemies: DISAPPOINTMENT (or the fear of), </a:t>
            </a:r>
            <a:br>
              <a:rPr lang="en-NZ" altLang="en-US" sz="3200" smtClean="0">
                <a:latin typeface="Arial" charset="0"/>
                <a:cs typeface="Times New Roman" pitchFamily="18" charset="0"/>
              </a:rPr>
            </a:br>
            <a:r>
              <a:rPr lang="en-NZ" altLang="en-US" sz="3200" smtClean="0">
                <a:latin typeface="Arial" charset="0"/>
                <a:cs typeface="Times New Roman" pitchFamily="18" charset="0"/>
              </a:rPr>
              <a:t>and COMPLACENCY.</a:t>
            </a:r>
            <a:endParaRPr lang="en-NZ" altLang="en-US" smtClean="0">
              <a:latin typeface="Arial"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84866077.jpg"/>
          <p:cNvPicPr>
            <a:picLocks noChangeAspect="1"/>
          </p:cNvPicPr>
          <p:nvPr/>
        </p:nvPicPr>
        <p:blipFill>
          <a:blip r:embed="rId2" cstate="print"/>
          <a:srcRect b="4863"/>
          <a:stretch>
            <a:fillRect/>
          </a:stretch>
        </p:blipFill>
        <p:spPr>
          <a:xfrm>
            <a:off x="-36512" y="17240"/>
            <a:ext cx="6840760" cy="6508104"/>
          </a:xfrm>
          <a:prstGeom prst="rect">
            <a:avLst/>
          </a:prstGeom>
        </p:spPr>
      </p:pic>
      <p:sp>
        <p:nvSpPr>
          <p:cNvPr id="3074" name="Rectangle 2"/>
          <p:cNvSpPr>
            <a:spLocks noChangeArrowheads="1"/>
          </p:cNvSpPr>
          <p:nvPr/>
        </p:nvSpPr>
        <p:spPr bwMode="auto">
          <a:xfrm>
            <a:off x="611560" y="332656"/>
            <a:ext cx="7848600" cy="1689100"/>
          </a:xfrm>
          <a:prstGeom prst="rect">
            <a:avLst/>
          </a:prstGeom>
          <a:noFill/>
          <a:ln w="9525">
            <a:noFill/>
            <a:miter lim="800000"/>
            <a:headEnd/>
            <a:tailEnd/>
          </a:ln>
        </p:spPr>
        <p:txBody>
          <a:bodyPr anchor="ctr"/>
          <a:lstStyle/>
          <a:p>
            <a:pPr algn="ctr"/>
            <a:r>
              <a:rPr lang="en-US" altLang="en-US" sz="5000" dirty="0">
                <a:latin typeface="Coolvetica Rg" pitchFamily="34" charset="0"/>
                <a:ea typeface="Impact Label" pitchFamily="2" charset="0"/>
                <a:cs typeface="Impact Label" pitchFamily="2" charset="0"/>
              </a:rPr>
              <a:t>LEADERS HAVE </a:t>
            </a:r>
            <a:r>
              <a:rPr lang="en-US" altLang="en-US" sz="5000" dirty="0">
                <a:solidFill>
                  <a:srgbClr val="FF3300"/>
                </a:solidFill>
                <a:latin typeface="Coolvetica Rg" pitchFamily="34" charset="0"/>
                <a:ea typeface="Impact Label" pitchFamily="2" charset="0"/>
                <a:cs typeface="Impact Label" pitchFamily="2" charset="0"/>
              </a:rPr>
              <a:t>INFLUENCE</a:t>
            </a:r>
            <a:endParaRPr lang="en-AU" altLang="en-US" sz="5000" dirty="0">
              <a:solidFill>
                <a:srgbClr val="FF3300"/>
              </a:solidFill>
              <a:latin typeface="Coolvetica Rg" pitchFamily="34" charset="0"/>
              <a:ea typeface="Impact Label" pitchFamily="2" charset="0"/>
              <a:cs typeface="Impact Label"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0" y="2565400"/>
            <a:ext cx="9144000" cy="1143000"/>
          </a:xfrm>
        </p:spPr>
        <p:txBody>
          <a:bodyPr/>
          <a:lstStyle/>
          <a:p>
            <a:r>
              <a:rPr lang="en-NZ" altLang="en-US" sz="6000" smtClean="0">
                <a:solidFill>
                  <a:schemeClr val="tx1"/>
                </a:solidFill>
                <a:latin typeface="Coolvetica Rg" pitchFamily="34" charset="0"/>
                <a:cs typeface="Times New Roman" pitchFamily="18" charset="0"/>
              </a:rPr>
              <a:t>Leaders are visionaries. </a:t>
            </a:r>
            <a:br>
              <a:rPr lang="en-NZ" altLang="en-US" sz="6000" smtClean="0">
                <a:solidFill>
                  <a:schemeClr val="tx1"/>
                </a:solidFill>
                <a:latin typeface="Coolvetica Rg" pitchFamily="34" charset="0"/>
                <a:cs typeface="Times New Roman" pitchFamily="18" charset="0"/>
              </a:rPr>
            </a:br>
            <a:r>
              <a:rPr lang="en-NZ" altLang="en-US" sz="6000" smtClean="0">
                <a:solidFill>
                  <a:schemeClr val="tx1"/>
                </a:solidFill>
                <a:latin typeface="Coolvetica Rg" pitchFamily="34" charset="0"/>
                <a:cs typeface="Times New Roman" pitchFamily="18" charset="0"/>
              </a:rPr>
              <a:t>They look at deserts </a:t>
            </a:r>
            <a:br>
              <a:rPr lang="en-NZ" altLang="en-US" sz="6000" smtClean="0">
                <a:solidFill>
                  <a:schemeClr val="tx1"/>
                </a:solidFill>
                <a:latin typeface="Coolvetica Rg" pitchFamily="34" charset="0"/>
                <a:cs typeface="Times New Roman" pitchFamily="18" charset="0"/>
              </a:rPr>
            </a:br>
            <a:r>
              <a:rPr lang="en-NZ" altLang="en-US" sz="6000" smtClean="0">
                <a:solidFill>
                  <a:schemeClr val="tx1"/>
                </a:solidFill>
                <a:latin typeface="Coolvetica Rg" pitchFamily="34" charset="0"/>
                <a:cs typeface="Times New Roman" pitchFamily="18" charset="0"/>
              </a:rPr>
              <a:t>and see oceans.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1188" y="333375"/>
            <a:ext cx="7993062" cy="6191250"/>
          </a:xfrm>
        </p:spPr>
        <p:txBody>
          <a:bodyPr/>
          <a:lstStyle/>
          <a:p>
            <a:pPr algn="l"/>
            <a:r>
              <a:rPr lang="en-NZ" altLang="en-US" sz="3200" smtClean="0">
                <a:latin typeface="Arial" charset="0"/>
                <a:cs typeface="Arial" charset="0"/>
              </a:rPr>
              <a:t>The dictionary defines influence as:</a:t>
            </a:r>
            <a:br>
              <a:rPr lang="en-NZ" altLang="en-US" sz="3200" smtClean="0">
                <a:latin typeface="Arial" charset="0"/>
                <a:cs typeface="Arial" charset="0"/>
              </a:rPr>
            </a:br>
            <a:r>
              <a:rPr lang="en-NZ" altLang="en-US" sz="3200" smtClean="0">
                <a:latin typeface="Arial" charset="0"/>
                <a:cs typeface="Arial" charset="0"/>
              </a:rPr>
              <a:t>1. The POWER to cause changes without directly FORCING them to happen</a:t>
            </a:r>
            <a:br>
              <a:rPr lang="en-NZ" altLang="en-US" sz="3200" smtClean="0">
                <a:latin typeface="Arial" charset="0"/>
                <a:cs typeface="Arial" charset="0"/>
              </a:rPr>
            </a:br>
            <a:r>
              <a:rPr lang="en-NZ" altLang="en-US" sz="3200" smtClean="0">
                <a:latin typeface="Arial" charset="0"/>
                <a:cs typeface="Arial" charset="0"/>
              </a:rPr>
              <a:t>2. A person or thing that AFFECTS someone or something in an IMPORTANT way</a:t>
            </a:r>
            <a:br>
              <a:rPr lang="en-NZ" altLang="en-US" sz="3200" smtClean="0">
                <a:latin typeface="Arial" charset="0"/>
                <a:cs typeface="Arial" charset="0"/>
              </a:rPr>
            </a:br>
            <a:r>
              <a:rPr lang="en-NZ" altLang="en-US" sz="3200" smtClean="0">
                <a:latin typeface="Arial" charset="0"/>
                <a:cs typeface="Arial" charset="0"/>
              </a:rPr>
              <a:t/>
            </a:r>
            <a:br>
              <a:rPr lang="en-NZ" altLang="en-US" sz="3200" smtClean="0">
                <a:latin typeface="Arial" charset="0"/>
                <a:cs typeface="Arial" charset="0"/>
              </a:rPr>
            </a:br>
            <a:r>
              <a:rPr lang="en-NZ" altLang="en-US" sz="3200" smtClean="0">
                <a:latin typeface="Arial" charset="0"/>
                <a:cs typeface="Arial" charset="0"/>
              </a:rPr>
              <a:t>Leaders INSPIRE people to move in a certain direction</a:t>
            </a:r>
            <a:r>
              <a:rPr lang="en-NZ" altLang="en-US" smtClean="0">
                <a:latin typeface="Arial" charset="0"/>
                <a:cs typeface="Arial" charset="0"/>
              </a:rPr>
              <a:t/>
            </a:r>
            <a:br>
              <a:rPr lang="en-NZ" altLang="en-US" smtClean="0">
                <a:latin typeface="Arial" charset="0"/>
                <a:cs typeface="Arial" charset="0"/>
              </a:rPr>
            </a:br>
            <a:endParaRPr lang="en-NZ" altLang="en-US" smtClean="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11188" y="333375"/>
            <a:ext cx="7921625" cy="6191250"/>
          </a:xfrm>
        </p:spPr>
        <p:txBody>
          <a:bodyPr/>
          <a:lstStyle/>
          <a:p>
            <a:pPr algn="l"/>
            <a:r>
              <a:rPr lang="en-NZ" altLang="en-US" sz="3200" smtClean="0">
                <a:latin typeface="Arial" charset="0"/>
                <a:cs typeface="Times New Roman" pitchFamily="18" charset="0"/>
              </a:rPr>
              <a:t>Influence doesn’t come AUTOMATICALLY when you are given a job or a title.</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Influence is different to AUTHORITY in that people are following your EXAMPLE because they want to be like rather than just obeying your commands because they have to.</a:t>
            </a:r>
            <a:br>
              <a:rPr lang="en-NZ" altLang="en-US" sz="3200" smtClean="0">
                <a:latin typeface="Arial" charset="0"/>
                <a:cs typeface="Times New Roman" pitchFamily="18" charset="0"/>
              </a:rPr>
            </a:br>
            <a:r>
              <a:rPr lang="en-NZ" altLang="en-US" sz="3200" smtClean="0">
                <a:latin typeface="Arial" charset="0"/>
                <a:cs typeface="Times New Roman" pitchFamily="18" charset="0"/>
              </a:rPr>
              <a:t/>
            </a:r>
            <a:br>
              <a:rPr lang="en-NZ" altLang="en-US" sz="3200" smtClean="0">
                <a:latin typeface="Arial" charset="0"/>
                <a:cs typeface="Times New Roman" pitchFamily="18" charset="0"/>
              </a:rPr>
            </a:br>
            <a:r>
              <a:rPr lang="en-NZ" altLang="en-US" sz="3200" smtClean="0">
                <a:latin typeface="Arial" charset="0"/>
                <a:cs typeface="Times New Roman" pitchFamily="18" charset="0"/>
              </a:rPr>
              <a:t>Influence is first and foremost about being a ROLE MODEL.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476250"/>
            <a:ext cx="8062913" cy="5184775"/>
          </a:xfrm>
        </p:spPr>
        <p:txBody>
          <a:bodyPr/>
          <a:lstStyle/>
          <a:p>
            <a:pPr algn="l"/>
            <a:r>
              <a:rPr lang="en-NZ" altLang="en-US" sz="3200" smtClean="0">
                <a:latin typeface="Arial" charset="0"/>
                <a:cs typeface="Times New Roman" pitchFamily="18" charset="0"/>
              </a:rPr>
              <a:t>You need to CHOOSE your words, attitudes and actions.</a:t>
            </a:r>
            <a:endParaRPr lang="en-NZ" altLang="en-US" smtClean="0">
              <a:latin typeface="Arial"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323528" y="2565400"/>
            <a:ext cx="8568952" cy="1143000"/>
          </a:xfrm>
        </p:spPr>
        <p:txBody>
          <a:bodyPr/>
          <a:lstStyle/>
          <a:p>
            <a:r>
              <a:rPr lang="en-NZ" altLang="en-US" sz="6000" dirty="0" smtClean="0">
                <a:solidFill>
                  <a:schemeClr val="tx1"/>
                </a:solidFill>
                <a:latin typeface="Coolvetica Rg" pitchFamily="34" charset="0"/>
                <a:cs typeface="Times New Roman" pitchFamily="18" charset="0"/>
              </a:rPr>
              <a:t>Leadership </a:t>
            </a:r>
            <a:r>
              <a:rPr lang="en-NZ" altLang="en-US" sz="6000" dirty="0" smtClean="0">
                <a:solidFill>
                  <a:schemeClr val="tx1"/>
                </a:solidFill>
                <a:latin typeface="Coolvetica Rg" pitchFamily="34" charset="0"/>
                <a:cs typeface="Times New Roman" pitchFamily="18" charset="0"/>
              </a:rPr>
              <a:t>is about </a:t>
            </a:r>
            <a:r>
              <a:rPr lang="en-NZ" altLang="en-US" sz="6000" dirty="0" smtClean="0">
                <a:solidFill>
                  <a:schemeClr val="tx1"/>
                </a:solidFill>
                <a:latin typeface="Coolvetica Rg" pitchFamily="34" charset="0"/>
                <a:cs typeface="Times New Roman" pitchFamily="18" charset="0"/>
              </a:rPr>
              <a:t/>
            </a:r>
            <a:br>
              <a:rPr lang="en-NZ" altLang="en-US" sz="6000" dirty="0" smtClean="0">
                <a:solidFill>
                  <a:schemeClr val="tx1"/>
                </a:solidFill>
                <a:latin typeface="Coolvetica Rg" pitchFamily="34" charset="0"/>
                <a:cs typeface="Times New Roman" pitchFamily="18" charset="0"/>
              </a:rPr>
            </a:br>
            <a:r>
              <a:rPr lang="en-NZ" altLang="en-US" sz="6000" dirty="0" smtClean="0">
                <a:solidFill>
                  <a:schemeClr val="tx1"/>
                </a:solidFill>
                <a:latin typeface="Coolvetica Rg" pitchFamily="34" charset="0"/>
                <a:cs typeface="Times New Roman" pitchFamily="18" charset="0"/>
              </a:rPr>
              <a:t>the </a:t>
            </a:r>
            <a:r>
              <a:rPr lang="en-NZ" altLang="en-US" sz="6000" dirty="0" smtClean="0">
                <a:solidFill>
                  <a:schemeClr val="tx1"/>
                </a:solidFill>
                <a:latin typeface="Coolvetica Rg" pitchFamily="34" charset="0"/>
                <a:cs typeface="Times New Roman" pitchFamily="18" charset="0"/>
              </a:rPr>
              <a:t>example you’re giving </a:t>
            </a:r>
            <a:r>
              <a:rPr lang="en-NZ" altLang="en-US" sz="6000" dirty="0" smtClean="0">
                <a:solidFill>
                  <a:schemeClr val="tx1"/>
                </a:solidFill>
                <a:latin typeface="Coolvetica Rg" pitchFamily="34" charset="0"/>
                <a:cs typeface="Times New Roman" pitchFamily="18" charset="0"/>
              </a:rPr>
              <a:t/>
            </a:r>
            <a:br>
              <a:rPr lang="en-NZ" altLang="en-US" sz="6000" dirty="0" smtClean="0">
                <a:solidFill>
                  <a:schemeClr val="tx1"/>
                </a:solidFill>
                <a:latin typeface="Coolvetica Rg" pitchFamily="34" charset="0"/>
                <a:cs typeface="Times New Roman" pitchFamily="18" charset="0"/>
              </a:rPr>
            </a:br>
            <a:r>
              <a:rPr lang="en-NZ" altLang="en-US" sz="6000" dirty="0" smtClean="0">
                <a:solidFill>
                  <a:schemeClr val="tx1"/>
                </a:solidFill>
                <a:latin typeface="Coolvetica Rg" pitchFamily="34" charset="0"/>
                <a:cs typeface="Times New Roman" pitchFamily="18" charset="0"/>
              </a:rPr>
              <a:t>not </a:t>
            </a:r>
            <a:r>
              <a:rPr lang="en-NZ" altLang="en-US" sz="6000" dirty="0" smtClean="0">
                <a:solidFill>
                  <a:schemeClr val="tx1"/>
                </a:solidFill>
                <a:latin typeface="Coolvetica Rg" pitchFamily="34" charset="0"/>
                <a:cs typeface="Times New Roman" pitchFamily="18" charset="0"/>
              </a:rPr>
              <a:t>the title you’re given</a:t>
            </a:r>
            <a:r>
              <a:rPr lang="en-NZ" altLang="en-US" sz="6000" dirty="0" smtClean="0">
                <a:solidFill>
                  <a:schemeClr val="tx1"/>
                </a:solidFill>
                <a:latin typeface="Coolvetica Rg" pitchFamily="34" charset="0"/>
                <a:cs typeface="Times New Roman" pitchFamily="18" charset="0"/>
              </a:rPr>
              <a:t>.</a:t>
            </a:r>
            <a:endParaRPr lang="en-NZ" altLang="en-US" sz="6000" dirty="0" smtClean="0">
              <a:solidFill>
                <a:schemeClr val="tx1"/>
              </a:solidFill>
              <a:latin typeface="Coolvetica Rg" pitchFamily="34"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194" name="Picture 3" descr="shutterstock_159814208.jpg"/>
          <p:cNvPicPr>
            <a:picLocks noChangeAspect="1"/>
          </p:cNvPicPr>
          <p:nvPr/>
        </p:nvPicPr>
        <p:blipFill>
          <a:blip r:embed="rId3" cstate="print"/>
          <a:srcRect t="12280" b="31745"/>
          <a:stretch>
            <a:fillRect/>
          </a:stretch>
        </p:blipFill>
        <p:spPr bwMode="auto">
          <a:xfrm>
            <a:off x="0" y="0"/>
            <a:ext cx="9144000" cy="7677472"/>
          </a:xfrm>
          <a:prstGeom prst="rect">
            <a:avLst/>
          </a:prstGeom>
          <a:noFill/>
          <a:ln w="9525">
            <a:noFill/>
            <a:miter lim="800000"/>
            <a:headEnd/>
            <a:tailEnd/>
          </a:ln>
        </p:spPr>
      </p:pic>
      <p:sp>
        <p:nvSpPr>
          <p:cNvPr id="8195" name="Rectangle 2"/>
          <p:cNvSpPr>
            <a:spLocks noChangeArrowheads="1"/>
          </p:cNvSpPr>
          <p:nvPr/>
        </p:nvSpPr>
        <p:spPr bwMode="auto">
          <a:xfrm>
            <a:off x="468313" y="476250"/>
            <a:ext cx="8280400" cy="1219200"/>
          </a:xfrm>
          <a:prstGeom prst="rect">
            <a:avLst/>
          </a:prstGeom>
          <a:noFill/>
          <a:ln w="9525">
            <a:noFill/>
            <a:miter lim="800000"/>
            <a:headEnd/>
            <a:tailEnd/>
          </a:ln>
        </p:spPr>
        <p:txBody>
          <a:bodyPr anchor="ctr"/>
          <a:lstStyle/>
          <a:p>
            <a:pPr algn="ctr"/>
            <a:r>
              <a:rPr lang="en-US" altLang="en-US" sz="5000">
                <a:solidFill>
                  <a:schemeClr val="bg1"/>
                </a:solidFill>
                <a:latin typeface="Coolvetica Rg" pitchFamily="34" charset="0"/>
              </a:rPr>
              <a:t>LEADERS HAVE </a:t>
            </a:r>
            <a:r>
              <a:rPr lang="en-US" altLang="en-US" sz="5000">
                <a:solidFill>
                  <a:srgbClr val="FF3300"/>
                </a:solidFill>
                <a:latin typeface="Coolvetica Rg" pitchFamily="34" charset="0"/>
              </a:rPr>
              <a:t>INTEGRITY</a:t>
            </a:r>
            <a:endParaRPr lang="en-AU" altLang="en-US" sz="5000">
              <a:solidFill>
                <a:srgbClr val="FF3300"/>
              </a:solidFill>
              <a:latin typeface="Coolvetica Rg"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33375"/>
            <a:ext cx="7772400" cy="5327650"/>
          </a:xfrm>
        </p:spPr>
        <p:txBody>
          <a:bodyPr/>
          <a:lstStyle/>
          <a:p>
            <a:pPr algn="l"/>
            <a:r>
              <a:rPr lang="en-NZ" altLang="en-US" sz="3200" smtClean="0">
                <a:latin typeface="Arial" charset="0"/>
                <a:cs typeface="Arial" charset="0"/>
              </a:rPr>
              <a:t>Integrity is about being a leader who PRACTICES what they PREACH.</a:t>
            </a:r>
            <a:br>
              <a:rPr lang="en-NZ" altLang="en-US" sz="3200" smtClean="0">
                <a:latin typeface="Arial" charset="0"/>
                <a:cs typeface="Arial" charset="0"/>
              </a:rPr>
            </a:br>
            <a:r>
              <a:rPr lang="en-NZ" altLang="en-US" sz="3200" smtClean="0">
                <a:latin typeface="Arial" charset="0"/>
                <a:cs typeface="Arial" charset="0"/>
              </a:rPr>
              <a:t/>
            </a:r>
            <a:br>
              <a:rPr lang="en-NZ" altLang="en-US" sz="3200" smtClean="0">
                <a:latin typeface="Arial" charset="0"/>
                <a:cs typeface="Arial" charset="0"/>
              </a:rPr>
            </a:br>
            <a:r>
              <a:rPr lang="en-NZ" altLang="en-US" sz="3200" smtClean="0">
                <a:latin typeface="Arial" charset="0"/>
                <a:cs typeface="Arial" charset="0"/>
              </a:rPr>
              <a:t>It’s about being AUTHENTIC and of GOOD CHARACTER.</a:t>
            </a:r>
            <a:br>
              <a:rPr lang="en-NZ" altLang="en-US" sz="3200" smtClean="0">
                <a:latin typeface="Arial" charset="0"/>
                <a:cs typeface="Arial" charset="0"/>
              </a:rPr>
            </a:br>
            <a:r>
              <a:rPr lang="en-NZ" altLang="en-US" sz="3200" smtClean="0">
                <a:latin typeface="Arial" charset="0"/>
                <a:cs typeface="Arial" charset="0"/>
              </a:rPr>
              <a:t/>
            </a:r>
            <a:br>
              <a:rPr lang="en-NZ" altLang="en-US" sz="3200" smtClean="0">
                <a:latin typeface="Arial" charset="0"/>
                <a:cs typeface="Arial" charset="0"/>
              </a:rPr>
            </a:br>
            <a:r>
              <a:rPr lang="en-NZ" altLang="en-US" sz="3200" smtClean="0">
                <a:latin typeface="Arial" charset="0"/>
                <a:cs typeface="Arial" charset="0"/>
              </a:rPr>
              <a:t>For Christian leadership this requires being a DISCIPLE OF JESUS first,</a:t>
            </a:r>
            <a:br>
              <a:rPr lang="en-NZ" altLang="en-US" sz="3200" smtClean="0">
                <a:latin typeface="Arial" charset="0"/>
                <a:cs typeface="Arial" charset="0"/>
              </a:rPr>
            </a:br>
            <a:r>
              <a:rPr lang="en-NZ" altLang="en-US" sz="3200" smtClean="0">
                <a:latin typeface="Arial" charset="0"/>
                <a:cs typeface="Arial" charset="0"/>
              </a:rPr>
              <a:t>and a LEADER OF PEOPLE second.</a:t>
            </a:r>
            <a:br>
              <a:rPr lang="en-NZ" altLang="en-US" sz="3200" smtClean="0">
                <a:latin typeface="Arial" charset="0"/>
                <a:cs typeface="Arial" charset="0"/>
              </a:rPr>
            </a:br>
            <a:endParaRPr lang="en-NZ" altLang="en-US" smtClean="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188" y="2276475"/>
            <a:ext cx="7772400" cy="1668463"/>
          </a:xfrm>
        </p:spPr>
        <p:txBody>
          <a:bodyPr/>
          <a:lstStyle/>
          <a:p>
            <a:r>
              <a:rPr lang="en-NZ" altLang="en-US" sz="3200" smtClean="0">
                <a:solidFill>
                  <a:schemeClr val="tx1"/>
                </a:solidFill>
                <a:latin typeface="Arial" charset="0"/>
                <a:cs typeface="Times New Roman" pitchFamily="18" charset="0"/>
              </a:rPr>
              <a:t>Integrity is more important than ability</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138</Words>
  <Application>Microsoft Office PowerPoint</Application>
  <PresentationFormat>On-screen Show (4:3)</PresentationFormat>
  <Paragraphs>20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Arial</vt:lpstr>
      <vt:lpstr>Calibri</vt:lpstr>
      <vt:lpstr>Coolvetica Rg</vt:lpstr>
      <vt:lpstr>Impact Label</vt:lpstr>
      <vt:lpstr>Default Design</vt:lpstr>
      <vt:lpstr>Slide 1</vt:lpstr>
      <vt:lpstr>Slide 2</vt:lpstr>
      <vt:lpstr>The dictionary defines influence as: 1. The POWER to cause changes without directly FORCING them to happen 2. A person or thing that AFFECTS someone or something in an IMPORTANT way  Leaders INSPIRE people to move in a certain direction </vt:lpstr>
      <vt:lpstr>Influence doesn’t come AUTOMATICALLY when you are given a job or a title.  Influence is different to AUTHORITY in that people are following your EXAMPLE because they want to be like rather than just obeying your commands because they have to.  Influence is first and foremost about being a ROLE MODEL.</vt:lpstr>
      <vt:lpstr>You need to CHOOSE your words, attitudes and actions.</vt:lpstr>
      <vt:lpstr>Leadership is about  the example you’re giving  not the title you’re given.</vt:lpstr>
      <vt:lpstr>Slide 7</vt:lpstr>
      <vt:lpstr>Integrity is about being a leader who PRACTICES what they PREACH.  It’s about being AUTHENTIC and of GOOD CHARACTER.  For Christian leadership this requires being a DISCIPLE OF JESUS first, and a LEADER OF PEOPLE second. </vt:lpstr>
      <vt:lpstr>Integrity is more important than ability</vt:lpstr>
      <vt:lpstr>When leaders ‘fall’ it can be hugely DAMAGING for the people they are leading.  However it’s important to realize that having integrity doesn’t mean you are INFALLIBLE.  No one is IMMUNE from making mistakes.  If we handle our failures well, God can take our MESS and turn it into a MESSAGE!</vt:lpstr>
      <vt:lpstr>Integrity is best seen  in what you do  when you think  no one is looking.</vt:lpstr>
      <vt:lpstr>Slide 12</vt:lpstr>
      <vt:lpstr>Leaders are STARTERS.  They don’t just follow the crowd – they are PROACTIVE.  Initiative is about seeing what needs to be done and then ACTING accordingly.</vt:lpstr>
      <vt:lpstr>Leaders don’t expect everything to happen on its own, so they STEP OUT and give things a go.</vt:lpstr>
      <vt:lpstr>Leaders don’t need to be asked... leaders ask  what is needed.</vt:lpstr>
      <vt:lpstr>Slide 16</vt:lpstr>
      <vt:lpstr>Leaders are DREAMERS.  They are not restricted by REALITY, rather they predict POSSIBILITIES.  </vt:lpstr>
      <vt:lpstr>Slide 18</vt:lpstr>
      <vt:lpstr>Imagination has two enemies: DISAPPOINTMENT (or the fear of),  and COMPLACENCY.</vt:lpstr>
      <vt:lpstr>Leaders are visionaries.  They look at deserts  and see oceans.</vt:lpstr>
    </vt:vector>
  </TitlesOfParts>
  <Company>Church of the Good Shepherd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Resurrection rap</dc:title>
  <dc:creator>Cogs</dc:creator>
  <cp:lastModifiedBy>Charlie</cp:lastModifiedBy>
  <cp:revision>50</cp:revision>
  <dcterms:created xsi:type="dcterms:W3CDTF">2012-10-17T02:29:19Z</dcterms:created>
  <dcterms:modified xsi:type="dcterms:W3CDTF">2014-08-10T22:46:25Z</dcterms:modified>
</cp:coreProperties>
</file>