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89" r:id="rId4"/>
    <p:sldId id="290" r:id="rId5"/>
    <p:sldId id="291" r:id="rId6"/>
    <p:sldId id="292" r:id="rId7"/>
    <p:sldId id="293" r:id="rId8"/>
    <p:sldId id="295" r:id="rId9"/>
    <p:sldId id="296" r:id="rId10"/>
    <p:sldId id="262" r:id="rId11"/>
    <p:sldId id="263" r:id="rId12"/>
    <p:sldId id="287" r:id="rId13"/>
    <p:sldId id="283" r:id="rId14"/>
    <p:sldId id="278" r:id="rId15"/>
    <p:sldId id="277" r:id="rId16"/>
    <p:sldId id="288" r:id="rId17"/>
    <p:sldId id="279" r:id="rId18"/>
    <p:sldId id="280" r:id="rId19"/>
    <p:sldId id="285" r:id="rId20"/>
    <p:sldId id="260" r:id="rId21"/>
    <p:sldId id="273" r:id="rId22"/>
    <p:sldId id="274" r:id="rId23"/>
    <p:sldId id="28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2" autoAdjust="0"/>
    <p:restoredTop sz="94660"/>
  </p:normalViewPr>
  <p:slideViewPr>
    <p:cSldViewPr>
      <p:cViewPr varScale="1">
        <p:scale>
          <a:sx n="69" d="100"/>
          <a:sy n="69" d="100"/>
        </p:scale>
        <p:origin x="-126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31473D30-0E24-404F-900D-13E88FE81A08}" type="datetimeFigureOut">
              <a:rPr lang="en-NZ" smtClean="0"/>
              <a:t>16/08/2016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31473D30-0E24-404F-900D-13E88FE81A08}" type="datetimeFigureOut">
              <a:rPr lang="en-NZ" smtClean="0"/>
              <a:t>16/08/2016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31473D30-0E24-404F-900D-13E88FE81A08}" type="datetimeFigureOut">
              <a:rPr lang="en-NZ" smtClean="0"/>
              <a:t>16/08/2016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31473D30-0E24-404F-900D-13E88FE81A08}" type="datetimeFigureOut">
              <a:rPr lang="en-NZ" smtClean="0"/>
              <a:t>16/08/2016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473D30-0E24-404F-900D-13E88FE81A08}" type="datetimeFigureOut">
              <a:rPr lang="en-NZ" smtClean="0"/>
              <a:t>16/08/2016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31473D30-0E24-404F-900D-13E88FE81A08}" type="datetimeFigureOut">
              <a:rPr lang="en-NZ" smtClean="0"/>
              <a:t>16/08/2016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31473D30-0E24-404F-900D-13E88FE81A08}" type="datetimeFigureOut">
              <a:rPr lang="en-NZ" smtClean="0"/>
              <a:t>16/08/2016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31473D30-0E24-404F-900D-13E88FE81A08}" type="datetimeFigureOut">
              <a:rPr lang="en-NZ" smtClean="0"/>
              <a:t>16/08/2016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73D30-0E24-404F-900D-13E88FE81A08}" type="datetimeFigureOut">
              <a:rPr lang="en-NZ" smtClean="0"/>
              <a:t>16/08/2016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473D30-0E24-404F-900D-13E88FE81A08}" type="datetimeFigureOut">
              <a:rPr lang="en-NZ" smtClean="0"/>
              <a:t>16/08/2016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473D30-0E24-404F-900D-13E88FE81A08}" type="datetimeFigureOut">
              <a:rPr lang="en-NZ" smtClean="0"/>
              <a:t>16/08/2016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E0BABAE-B24A-460C-AAE8-80114D347FF9}" type="slidenum">
              <a:rPr lang="en-NZ" smtClean="0"/>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73D30-0E24-404F-900D-13E88FE81A08}" type="datetimeFigureOut">
              <a:rPr lang="en-NZ" smtClean="0"/>
              <a:t>16/08/2016</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BABAE-B24A-460C-AAE8-80114D347FF9}" type="slidenum">
              <a:rPr lang="en-NZ" smtClean="0"/>
              <a:t>‹#›</a:t>
            </a:fld>
            <a:endParaRPr lang="en-N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7776864" cy="5242594"/>
          </a:xfrm>
        </p:spPr>
        <p:txBody>
          <a:bodyPr>
            <a:noAutofit/>
          </a:bodyPr>
          <a:lstStyle/>
          <a:p>
            <a:pPr algn="l"/>
            <a:r>
              <a:rPr lang="en-NZ" sz="3200" dirty="0">
                <a:latin typeface="Arial" panose="020B0604020202020204" pitchFamily="34" charset="0"/>
                <a:cs typeface="Arial" panose="020B0604020202020204" pitchFamily="34" charset="0"/>
              </a:rPr>
              <a:t>Two of the biggest barriers to collaboration are PRIDE and INSECURITY. </a:t>
            </a:r>
            <a:r>
              <a:rPr lang="en-NZ" sz="3200" dirty="0" smtClean="0">
                <a:latin typeface="Arial" panose="020B0604020202020204" pitchFamily="34" charset="0"/>
                <a:cs typeface="Arial" panose="020B0604020202020204" pitchFamily="34" charset="0"/>
              </a:rPr>
              <a:t/>
            </a:r>
            <a:br>
              <a:rPr lang="en-NZ" sz="3200" dirty="0" smtClean="0">
                <a:latin typeface="Arial" panose="020B0604020202020204" pitchFamily="34" charset="0"/>
                <a:cs typeface="Arial" panose="020B0604020202020204" pitchFamily="34" charset="0"/>
              </a:rPr>
            </a:br>
            <a:r>
              <a:rPr lang="en-NZ" sz="3200" dirty="0">
                <a:latin typeface="Arial" panose="020B0604020202020204" pitchFamily="34" charset="0"/>
                <a:cs typeface="Arial" panose="020B0604020202020204" pitchFamily="34" charset="0"/>
              </a:rPr>
              <a:t/>
            </a:r>
            <a:br>
              <a:rPr lang="en-NZ" sz="3200" dirty="0">
                <a:latin typeface="Arial" panose="020B0604020202020204" pitchFamily="34" charset="0"/>
                <a:cs typeface="Arial" panose="020B0604020202020204" pitchFamily="34" charset="0"/>
              </a:rPr>
            </a:br>
            <a:r>
              <a:rPr lang="en-NZ" sz="3200" dirty="0" smtClean="0">
                <a:latin typeface="Arial" panose="020B0604020202020204" pitchFamily="34" charset="0"/>
                <a:cs typeface="Arial" panose="020B0604020202020204" pitchFamily="34" charset="0"/>
              </a:rPr>
              <a:t>Pride </a:t>
            </a:r>
            <a:r>
              <a:rPr lang="en-NZ" sz="3200" dirty="0">
                <a:latin typeface="Arial" panose="020B0604020202020204" pitchFamily="34" charset="0"/>
                <a:cs typeface="Arial" panose="020B0604020202020204" pitchFamily="34" charset="0"/>
              </a:rPr>
              <a:t>and insecurity both come </a:t>
            </a:r>
            <a:r>
              <a:rPr lang="en-NZ" sz="3200" dirty="0" smtClean="0">
                <a:latin typeface="Arial" panose="020B0604020202020204" pitchFamily="34" charset="0"/>
                <a:cs typeface="Arial" panose="020B0604020202020204" pitchFamily="34" charset="0"/>
              </a:rPr>
              <a:t>from COMPARING </a:t>
            </a:r>
            <a:r>
              <a:rPr lang="en-NZ" sz="3200" dirty="0">
                <a:latin typeface="Arial" panose="020B0604020202020204" pitchFamily="34" charset="0"/>
                <a:cs typeface="Arial" panose="020B0604020202020204" pitchFamily="34" charset="0"/>
              </a:rPr>
              <a:t>ourselves to others in an unhealthy way</a:t>
            </a:r>
            <a:r>
              <a:rPr lang="en-NZ" sz="3200" dirty="0" smtClean="0">
                <a:latin typeface="Arial" panose="020B0604020202020204" pitchFamily="34" charset="0"/>
                <a:cs typeface="Arial" panose="020B0604020202020204" pitchFamily="34" charset="0"/>
              </a:rPr>
              <a:t>.</a:t>
            </a:r>
            <a:endParaRPr lang="en-N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928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7704856" cy="4608512"/>
          </a:xfrm>
        </p:spPr>
        <p:txBody>
          <a:bodyPr>
            <a:noAutofit/>
          </a:bodyPr>
          <a:lstStyle/>
          <a:p>
            <a:pPr algn="l"/>
            <a:r>
              <a:rPr lang="en-NZ" sz="3200" dirty="0">
                <a:latin typeface="Arial" panose="020B0604020202020204" pitchFamily="34" charset="0"/>
                <a:cs typeface="Arial" panose="020B0604020202020204" pitchFamily="34" charset="0"/>
              </a:rPr>
              <a:t>Your PERSONALITY plays a big part in collaboration. </a:t>
            </a:r>
            <a:r>
              <a:rPr lang="en-NZ" sz="3200" dirty="0" smtClean="0">
                <a:latin typeface="Arial" panose="020B0604020202020204" pitchFamily="34" charset="0"/>
                <a:cs typeface="Arial" panose="020B0604020202020204" pitchFamily="34" charset="0"/>
              </a:rPr>
              <a:t/>
            </a:r>
            <a:br>
              <a:rPr lang="en-NZ" sz="3200" dirty="0" smtClean="0">
                <a:latin typeface="Arial" panose="020B0604020202020204" pitchFamily="34" charset="0"/>
                <a:cs typeface="Arial" panose="020B0604020202020204" pitchFamily="34" charset="0"/>
              </a:rPr>
            </a:br>
            <a:r>
              <a:rPr lang="en-NZ" sz="3200" dirty="0">
                <a:latin typeface="Arial" panose="020B0604020202020204" pitchFamily="34" charset="0"/>
                <a:cs typeface="Arial" panose="020B0604020202020204" pitchFamily="34" charset="0"/>
              </a:rPr>
              <a:t/>
            </a:r>
            <a:br>
              <a:rPr lang="en-NZ" sz="3200" dirty="0">
                <a:latin typeface="Arial" panose="020B0604020202020204" pitchFamily="34" charset="0"/>
                <a:cs typeface="Arial" panose="020B0604020202020204" pitchFamily="34" charset="0"/>
              </a:rPr>
            </a:br>
            <a:r>
              <a:rPr lang="en-NZ" sz="3200" dirty="0" smtClean="0">
                <a:latin typeface="Arial" panose="020B0604020202020204" pitchFamily="34" charset="0"/>
                <a:cs typeface="Arial" panose="020B0604020202020204" pitchFamily="34" charset="0"/>
              </a:rPr>
              <a:t>Different </a:t>
            </a:r>
            <a:r>
              <a:rPr lang="en-NZ" sz="3200" dirty="0">
                <a:latin typeface="Arial" panose="020B0604020202020204" pitchFamily="34" charset="0"/>
                <a:cs typeface="Arial" panose="020B0604020202020204" pitchFamily="34" charset="0"/>
              </a:rPr>
              <a:t>personality types tend to ACT </a:t>
            </a:r>
            <a:r>
              <a:rPr lang="en-NZ" sz="3200" dirty="0" smtClean="0">
                <a:latin typeface="Arial" panose="020B0604020202020204" pitchFamily="34" charset="0"/>
                <a:cs typeface="Arial" panose="020B0604020202020204" pitchFamily="34" charset="0"/>
              </a:rPr>
              <a:t>and REACT </a:t>
            </a:r>
            <a:r>
              <a:rPr lang="en-NZ" sz="3200" dirty="0">
                <a:latin typeface="Arial" panose="020B0604020202020204" pitchFamily="34" charset="0"/>
                <a:cs typeface="Arial" panose="020B0604020202020204" pitchFamily="34" charset="0"/>
              </a:rPr>
              <a:t>in different ways</a:t>
            </a:r>
            <a:r>
              <a:rPr lang="en-NZ" sz="3200" dirty="0" smtClean="0">
                <a:latin typeface="Arial" panose="020B0604020202020204" pitchFamily="34" charset="0"/>
                <a:cs typeface="Arial" panose="020B0604020202020204" pitchFamily="34" charset="0"/>
              </a:rPr>
              <a:t>.</a:t>
            </a:r>
            <a:endParaRPr lang="en-N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114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4954562"/>
          </a:xfrm>
        </p:spPr>
        <p:txBody>
          <a:bodyPr>
            <a:noAutofit/>
          </a:bodyPr>
          <a:lstStyle/>
          <a:p>
            <a:pPr algn="l"/>
            <a:r>
              <a:rPr lang="en-NZ" sz="3200" dirty="0">
                <a:latin typeface="Arial" panose="020B0604020202020204" pitchFamily="34" charset="0"/>
                <a:cs typeface="Arial" panose="020B0604020202020204" pitchFamily="34" charset="0"/>
              </a:rPr>
              <a:t>O</a:t>
            </a:r>
            <a:r>
              <a:rPr lang="en-NZ" sz="3200" dirty="0" smtClean="0">
                <a:latin typeface="Arial" panose="020B0604020202020204" pitchFamily="34" charset="0"/>
                <a:cs typeface="Arial" panose="020B0604020202020204" pitchFamily="34" charset="0"/>
              </a:rPr>
              <a:t>ur </a:t>
            </a:r>
            <a:r>
              <a:rPr lang="en-NZ" sz="3200" dirty="0">
                <a:latin typeface="Arial" panose="020B0604020202020204" pitchFamily="34" charset="0"/>
                <a:cs typeface="Arial" panose="020B0604020202020204" pitchFamily="34" charset="0"/>
              </a:rPr>
              <a:t>actions AFFECT the people around us. </a:t>
            </a:r>
            <a:r>
              <a:rPr lang="en-NZ" sz="3200" dirty="0" smtClean="0">
                <a:latin typeface="Arial" panose="020B0604020202020204" pitchFamily="34" charset="0"/>
                <a:cs typeface="Arial" panose="020B0604020202020204" pitchFamily="34" charset="0"/>
              </a:rPr>
              <a:t/>
            </a:r>
            <a:br>
              <a:rPr lang="en-NZ" sz="3200" dirty="0" smtClean="0">
                <a:latin typeface="Arial" panose="020B0604020202020204" pitchFamily="34" charset="0"/>
                <a:cs typeface="Arial" panose="020B0604020202020204" pitchFamily="34" charset="0"/>
              </a:rPr>
            </a:br>
            <a:r>
              <a:rPr lang="en-NZ" sz="3200" dirty="0">
                <a:latin typeface="Arial" panose="020B0604020202020204" pitchFamily="34" charset="0"/>
                <a:cs typeface="Arial" panose="020B0604020202020204" pitchFamily="34" charset="0"/>
              </a:rPr>
              <a:t/>
            </a:r>
            <a:br>
              <a:rPr lang="en-NZ" sz="3200" dirty="0">
                <a:latin typeface="Arial" panose="020B0604020202020204" pitchFamily="34" charset="0"/>
                <a:cs typeface="Arial" panose="020B0604020202020204" pitchFamily="34" charset="0"/>
              </a:rPr>
            </a:br>
            <a:r>
              <a:rPr lang="en-NZ" sz="3200" dirty="0" smtClean="0">
                <a:latin typeface="Arial" panose="020B0604020202020204" pitchFamily="34" charset="0"/>
                <a:cs typeface="Arial" panose="020B0604020202020204" pitchFamily="34" charset="0"/>
              </a:rPr>
              <a:t>Good </a:t>
            </a:r>
            <a:r>
              <a:rPr lang="en-NZ" sz="3200" dirty="0">
                <a:latin typeface="Arial" panose="020B0604020202020204" pitchFamily="34" charset="0"/>
                <a:cs typeface="Arial" panose="020B0604020202020204" pitchFamily="34" charset="0"/>
              </a:rPr>
              <a:t>collaboration requires us to OFFER our strengths while also RECOGNIZING and working on our weaknesses. </a:t>
            </a:r>
            <a:r>
              <a:rPr lang="en-NZ" sz="3200" dirty="0" smtClean="0">
                <a:latin typeface="Arial" panose="020B0604020202020204" pitchFamily="34" charset="0"/>
                <a:cs typeface="Arial" panose="020B0604020202020204" pitchFamily="34" charset="0"/>
              </a:rPr>
              <a:t/>
            </a:r>
            <a:br>
              <a:rPr lang="en-NZ" sz="3200" dirty="0" smtClean="0">
                <a:latin typeface="Arial" panose="020B0604020202020204" pitchFamily="34" charset="0"/>
                <a:cs typeface="Arial" panose="020B0604020202020204" pitchFamily="34" charset="0"/>
              </a:rPr>
            </a:br>
            <a:r>
              <a:rPr lang="en-NZ" sz="3200" dirty="0">
                <a:latin typeface="Arial" panose="020B0604020202020204" pitchFamily="34" charset="0"/>
                <a:cs typeface="Arial" panose="020B0604020202020204" pitchFamily="34" charset="0"/>
              </a:rPr>
              <a:t/>
            </a:r>
            <a:br>
              <a:rPr lang="en-NZ" sz="3200" dirty="0">
                <a:latin typeface="Arial" panose="020B0604020202020204" pitchFamily="34" charset="0"/>
                <a:cs typeface="Arial" panose="020B0604020202020204" pitchFamily="34" charset="0"/>
              </a:rPr>
            </a:br>
            <a:r>
              <a:rPr lang="en-NZ" sz="3200" dirty="0" smtClean="0">
                <a:latin typeface="Arial" panose="020B0604020202020204" pitchFamily="34" charset="0"/>
                <a:cs typeface="Arial" panose="020B0604020202020204" pitchFamily="34" charset="0"/>
              </a:rPr>
              <a:t>It </a:t>
            </a:r>
            <a:r>
              <a:rPr lang="en-NZ" sz="3200" dirty="0">
                <a:latin typeface="Arial" panose="020B0604020202020204" pitchFamily="34" charset="0"/>
                <a:cs typeface="Arial" panose="020B0604020202020204" pitchFamily="34" charset="0"/>
              </a:rPr>
              <a:t>will also require us to show others GRACE and forgive them when they let us down.</a:t>
            </a:r>
          </a:p>
        </p:txBody>
      </p:sp>
    </p:spTree>
    <p:extLst>
      <p:ext uri="{BB962C8B-B14F-4D97-AF65-F5344CB8AC3E}">
        <p14:creationId xmlns:p14="http://schemas.microsoft.com/office/powerpoint/2010/main" val="210630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4638"/>
            <a:ext cx="7128792" cy="6466730"/>
          </a:xfrm>
        </p:spPr>
        <p:txBody>
          <a:bodyPr>
            <a:noAutofit/>
          </a:bodyPr>
          <a:lstStyle/>
          <a:p>
            <a:pPr algn="l"/>
            <a:r>
              <a:rPr lang="en-NZ" sz="3600" dirty="0" smtClean="0">
                <a:latin typeface="Coolvetica Rg" panose="020B0603030602020004" pitchFamily="34" charset="0"/>
                <a:cs typeface="Arial" panose="020B0604020202020204" pitchFamily="34" charset="0"/>
              </a:rPr>
              <a:t>You are needed way more than you realize, and you need others way more than you realize.</a:t>
            </a:r>
            <a:endParaRPr lang="en-NZ" sz="3600" dirty="0">
              <a:latin typeface="Coolvetica Rg" panose="020B0603030602020004" pitchFamily="34" charset="0"/>
              <a:cs typeface="Arial" panose="020B0604020202020204" pitchFamily="34" charset="0"/>
            </a:endParaRPr>
          </a:p>
        </p:txBody>
      </p:sp>
    </p:spTree>
    <p:extLst>
      <p:ext uri="{BB962C8B-B14F-4D97-AF65-F5344CB8AC3E}">
        <p14:creationId xmlns:p14="http://schemas.microsoft.com/office/powerpoint/2010/main" val="2851430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832048" y="4869160"/>
            <a:ext cx="7772400" cy="1143000"/>
          </a:xfrm>
        </p:spPr>
        <p:txBody>
          <a:bodyPr/>
          <a:lstStyle/>
          <a:p>
            <a:r>
              <a:rPr lang="en-NZ" dirty="0" smtClean="0">
                <a:latin typeface="Coolvetica Rg" panose="020B0603030602020004" pitchFamily="34" charset="0"/>
              </a:rPr>
              <a:t>LEADERS CAN </a:t>
            </a:r>
            <a:r>
              <a:rPr lang="en-NZ" dirty="0">
                <a:solidFill>
                  <a:srgbClr val="EF6B25"/>
                </a:solidFill>
                <a:latin typeface="Coolvetica Rg" panose="020B0603030602020004" pitchFamily="34" charset="0"/>
              </a:rPr>
              <a:t>COORDINATE</a:t>
            </a:r>
          </a:p>
        </p:txBody>
      </p:sp>
    </p:spTree>
    <p:extLst>
      <p:ext uri="{BB962C8B-B14F-4D97-AF65-F5344CB8AC3E}">
        <p14:creationId xmlns:p14="http://schemas.microsoft.com/office/powerpoint/2010/main" val="4085882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4638"/>
            <a:ext cx="8136904" cy="5530626"/>
          </a:xfrm>
        </p:spPr>
        <p:txBody>
          <a:bodyPr>
            <a:noAutofit/>
          </a:bodyPr>
          <a:lstStyle/>
          <a:p>
            <a:pPr algn="l"/>
            <a:r>
              <a:rPr lang="en-NZ" sz="3200" dirty="0">
                <a:latin typeface="Arial" panose="020B0604020202020204" pitchFamily="34" charset="0"/>
                <a:cs typeface="Arial" panose="020B0604020202020204" pitchFamily="34" charset="0"/>
              </a:rPr>
              <a:t>Coordination is about ORGANIZING and MANAGING a project and it can involve ‘juggling’ a variety of people, equipment and resources</a:t>
            </a:r>
            <a:r>
              <a:rPr lang="en-NZ" sz="3200" dirty="0"/>
              <a:t>. </a:t>
            </a:r>
          </a:p>
        </p:txBody>
      </p:sp>
    </p:spTree>
    <p:extLst>
      <p:ext uri="{BB962C8B-B14F-4D97-AF65-F5344CB8AC3E}">
        <p14:creationId xmlns:p14="http://schemas.microsoft.com/office/powerpoint/2010/main" val="3761198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4638"/>
            <a:ext cx="7992888" cy="5602634"/>
          </a:xfrm>
        </p:spPr>
        <p:txBody>
          <a:bodyPr>
            <a:noAutofit/>
          </a:bodyPr>
          <a:lstStyle/>
          <a:p>
            <a:pPr algn="l"/>
            <a:r>
              <a:rPr lang="en-NZ" sz="3200" dirty="0">
                <a:latin typeface="Arial" panose="020B0604020202020204" pitchFamily="34" charset="0"/>
                <a:cs typeface="Arial" panose="020B0604020202020204" pitchFamily="34" charset="0"/>
              </a:rPr>
              <a:t>Coordinating an event well will require you to </a:t>
            </a:r>
            <a:r>
              <a:rPr lang="en-NZ" sz="3200" dirty="0" smtClean="0">
                <a:latin typeface="Arial" panose="020B0604020202020204" pitchFamily="34" charset="0"/>
                <a:cs typeface="Arial" panose="020B0604020202020204" pitchFamily="34" charset="0"/>
              </a:rPr>
              <a:t>PLAN, DELEGATE </a:t>
            </a:r>
            <a:r>
              <a:rPr lang="en-NZ" sz="3200" dirty="0">
                <a:latin typeface="Arial" panose="020B0604020202020204" pitchFamily="34" charset="0"/>
                <a:cs typeface="Arial" panose="020B0604020202020204" pitchFamily="34" charset="0"/>
              </a:rPr>
              <a:t>and then </a:t>
            </a:r>
            <a:r>
              <a:rPr lang="en-NZ" sz="3200" dirty="0" smtClean="0">
                <a:latin typeface="Arial" panose="020B0604020202020204" pitchFamily="34" charset="0"/>
                <a:cs typeface="Arial" panose="020B0604020202020204" pitchFamily="34" charset="0"/>
              </a:rPr>
              <a:t>OVERSEE </a:t>
            </a:r>
            <a:r>
              <a:rPr lang="en-NZ" sz="3200" dirty="0">
                <a:latin typeface="Arial" panose="020B0604020202020204" pitchFamily="34" charset="0"/>
                <a:cs typeface="Arial" panose="020B0604020202020204" pitchFamily="34" charset="0"/>
              </a:rPr>
              <a:t>your team, both leading up to the event and then at the actual event itself</a:t>
            </a:r>
            <a:r>
              <a:rPr lang="en-NZ" sz="3200" dirty="0" smtClean="0">
                <a:latin typeface="Arial" panose="020B0604020202020204" pitchFamily="34" charset="0"/>
                <a:cs typeface="Arial" panose="020B0604020202020204" pitchFamily="34" charset="0"/>
              </a:rPr>
              <a:t>.</a:t>
            </a:r>
            <a:endParaRPr lang="en-N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7942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61308747"/>
              </p:ext>
            </p:extLst>
          </p:nvPr>
        </p:nvGraphicFramePr>
        <p:xfrm>
          <a:off x="899592" y="548680"/>
          <a:ext cx="7200800" cy="5904656"/>
        </p:xfrm>
        <a:graphic>
          <a:graphicData uri="http://schemas.openxmlformats.org/drawingml/2006/table">
            <a:tbl>
              <a:tblPr firstRow="1" firstCol="1" bandRow="1">
                <a:tableStyleId>{5C22544A-7EE6-4342-B048-85BDC9FD1C3A}</a:tableStyleId>
              </a:tblPr>
              <a:tblGrid>
                <a:gridCol w="2520280"/>
                <a:gridCol w="1944216"/>
                <a:gridCol w="2736304"/>
              </a:tblGrid>
              <a:tr h="692284">
                <a:tc>
                  <a:txBody>
                    <a:bodyPr/>
                    <a:lstStyle/>
                    <a:p>
                      <a:pPr algn="ctr">
                        <a:lnSpc>
                          <a:spcPct val="115000"/>
                        </a:lnSpc>
                        <a:spcAft>
                          <a:spcPts val="0"/>
                        </a:spcAft>
                      </a:pPr>
                      <a:r>
                        <a:rPr lang="en-NZ" sz="2000" dirty="0">
                          <a:effectLst/>
                        </a:rPr>
                        <a:t>WHAT</a:t>
                      </a:r>
                      <a:endParaRPr lang="en-NZ" sz="2000" dirty="0">
                        <a:effectLst/>
                        <a:latin typeface="Calibri"/>
                        <a:ea typeface="Calibri"/>
                        <a:cs typeface="Times New Roman"/>
                      </a:endParaRPr>
                    </a:p>
                  </a:txBody>
                  <a:tcPr marL="51435" marR="51435" marT="0" marB="0" anchor="ctr">
                    <a:solidFill>
                      <a:schemeClr val="tx2">
                        <a:lumMod val="75000"/>
                      </a:schemeClr>
                    </a:solidFill>
                  </a:tcPr>
                </a:tc>
                <a:tc>
                  <a:txBody>
                    <a:bodyPr/>
                    <a:lstStyle/>
                    <a:p>
                      <a:pPr algn="ctr">
                        <a:lnSpc>
                          <a:spcPct val="115000"/>
                        </a:lnSpc>
                        <a:spcAft>
                          <a:spcPts val="0"/>
                        </a:spcAft>
                      </a:pPr>
                      <a:r>
                        <a:rPr lang="en-NZ" sz="2000" dirty="0">
                          <a:effectLst/>
                        </a:rPr>
                        <a:t>WHO</a:t>
                      </a:r>
                      <a:endParaRPr lang="en-NZ" sz="2000" dirty="0">
                        <a:effectLst/>
                        <a:latin typeface="Calibri"/>
                        <a:ea typeface="Calibri"/>
                        <a:cs typeface="Times New Roman"/>
                      </a:endParaRPr>
                    </a:p>
                  </a:txBody>
                  <a:tcPr marL="51435" marR="51435" marT="0" marB="0" anchor="ctr">
                    <a:solidFill>
                      <a:schemeClr val="tx2">
                        <a:lumMod val="75000"/>
                      </a:schemeClr>
                    </a:solidFill>
                  </a:tcPr>
                </a:tc>
                <a:tc>
                  <a:txBody>
                    <a:bodyPr/>
                    <a:lstStyle/>
                    <a:p>
                      <a:pPr algn="ctr">
                        <a:lnSpc>
                          <a:spcPct val="115000"/>
                        </a:lnSpc>
                        <a:spcAft>
                          <a:spcPts val="0"/>
                        </a:spcAft>
                      </a:pPr>
                      <a:r>
                        <a:rPr lang="en-NZ" sz="2000" dirty="0">
                          <a:effectLst/>
                        </a:rPr>
                        <a:t>WHEN</a:t>
                      </a:r>
                      <a:endParaRPr lang="en-NZ" sz="2000" dirty="0">
                        <a:effectLst/>
                        <a:latin typeface="Calibri"/>
                        <a:ea typeface="Calibri"/>
                        <a:cs typeface="Times New Roman"/>
                      </a:endParaRPr>
                    </a:p>
                  </a:txBody>
                  <a:tcPr marL="51435" marR="51435" marT="0" marB="0" anchor="ctr">
                    <a:solidFill>
                      <a:schemeClr val="tx2">
                        <a:lumMod val="75000"/>
                      </a:schemeClr>
                    </a:solidFill>
                  </a:tcPr>
                </a:tc>
              </a:tr>
              <a:tr h="5212372">
                <a:tc>
                  <a:txBody>
                    <a:bodyPr/>
                    <a:lstStyle/>
                    <a:p>
                      <a:pPr>
                        <a:lnSpc>
                          <a:spcPct val="115000"/>
                        </a:lnSpc>
                        <a:spcAft>
                          <a:spcPts val="0"/>
                        </a:spcAft>
                      </a:pPr>
                      <a:r>
                        <a:rPr lang="en-NZ" sz="1200" dirty="0">
                          <a:effectLst/>
                        </a:rPr>
                        <a:t> </a:t>
                      </a:r>
                    </a:p>
                    <a:p>
                      <a:pPr marL="342900" lvl="0" indent="-342900">
                        <a:lnSpc>
                          <a:spcPct val="115000"/>
                        </a:lnSpc>
                        <a:spcAft>
                          <a:spcPts val="0"/>
                        </a:spcAft>
                        <a:buFont typeface="Symbol"/>
                        <a:buChar char=""/>
                      </a:pPr>
                      <a:r>
                        <a:rPr lang="en-NZ" sz="1200" b="0" dirty="0">
                          <a:solidFill>
                            <a:schemeClr val="tx1"/>
                          </a:solidFill>
                          <a:effectLst/>
                        </a:rPr>
                        <a:t>Book lanes at bowling alley</a:t>
                      </a:r>
                    </a:p>
                    <a:p>
                      <a:pPr>
                        <a:lnSpc>
                          <a:spcPct val="115000"/>
                        </a:lnSpc>
                        <a:spcAft>
                          <a:spcPts val="0"/>
                        </a:spcAft>
                      </a:pPr>
                      <a:r>
                        <a:rPr lang="en-NZ" sz="1200" b="0" dirty="0">
                          <a:solidFill>
                            <a:schemeClr val="tx1"/>
                          </a:solidFill>
                          <a:effectLst/>
                        </a:rPr>
                        <a:t> </a:t>
                      </a:r>
                    </a:p>
                    <a:p>
                      <a:pPr marL="342900" lvl="0" indent="-342900">
                        <a:lnSpc>
                          <a:spcPct val="115000"/>
                        </a:lnSpc>
                        <a:spcAft>
                          <a:spcPts val="0"/>
                        </a:spcAft>
                        <a:buFont typeface="Symbol"/>
                        <a:buChar char=""/>
                      </a:pPr>
                      <a:r>
                        <a:rPr lang="en-NZ" sz="1200" b="0" u="sng" dirty="0">
                          <a:solidFill>
                            <a:schemeClr val="tx1"/>
                          </a:solidFill>
                          <a:effectLst/>
                        </a:rPr>
                        <a:t>Advertise</a:t>
                      </a:r>
                    </a:p>
                    <a:p>
                      <a:pPr marL="342900" lvl="0" indent="-342900">
                        <a:lnSpc>
                          <a:spcPct val="115000"/>
                        </a:lnSpc>
                        <a:spcAft>
                          <a:spcPts val="0"/>
                        </a:spcAft>
                        <a:buFont typeface="Calibri"/>
                        <a:buChar char="-"/>
                      </a:pPr>
                      <a:r>
                        <a:rPr lang="en-NZ" sz="1200" b="0" dirty="0">
                          <a:solidFill>
                            <a:schemeClr val="tx1"/>
                          </a:solidFill>
                          <a:effectLst/>
                        </a:rPr>
                        <a:t>Create flyer</a:t>
                      </a:r>
                    </a:p>
                    <a:p>
                      <a:pPr marL="342900" lvl="0" indent="-342900">
                        <a:lnSpc>
                          <a:spcPct val="115000"/>
                        </a:lnSpc>
                        <a:spcAft>
                          <a:spcPts val="0"/>
                        </a:spcAft>
                        <a:buFont typeface="Calibri"/>
                        <a:buChar char="-"/>
                      </a:pPr>
                      <a:r>
                        <a:rPr lang="en-NZ" sz="1200" b="0" dirty="0">
                          <a:solidFill>
                            <a:schemeClr val="tx1"/>
                          </a:solidFill>
                          <a:effectLst/>
                        </a:rPr>
                        <a:t>Create event on Facebook</a:t>
                      </a:r>
                    </a:p>
                    <a:p>
                      <a:pPr marL="342900" lvl="0" indent="-342900">
                        <a:lnSpc>
                          <a:spcPct val="115000"/>
                        </a:lnSpc>
                        <a:spcAft>
                          <a:spcPts val="0"/>
                        </a:spcAft>
                        <a:buFont typeface="Calibri"/>
                        <a:buChar char="-"/>
                      </a:pPr>
                      <a:r>
                        <a:rPr lang="en-NZ" sz="1200" b="0" dirty="0">
                          <a:solidFill>
                            <a:schemeClr val="tx1"/>
                          </a:solidFill>
                          <a:effectLst/>
                        </a:rPr>
                        <a:t>Promote at youth group</a:t>
                      </a:r>
                    </a:p>
                    <a:p>
                      <a:pPr marL="342900" lvl="0" indent="-342900">
                        <a:lnSpc>
                          <a:spcPct val="115000"/>
                        </a:lnSpc>
                        <a:spcAft>
                          <a:spcPts val="0"/>
                        </a:spcAft>
                        <a:buFont typeface="Calibri"/>
                        <a:buChar char="-"/>
                      </a:pPr>
                      <a:r>
                        <a:rPr lang="en-NZ" sz="1200" b="0" dirty="0">
                          <a:solidFill>
                            <a:schemeClr val="tx1"/>
                          </a:solidFill>
                          <a:effectLst/>
                        </a:rPr>
                        <a:t>Email church admin to put notice in church newsletter</a:t>
                      </a:r>
                    </a:p>
                    <a:p>
                      <a:pPr marL="457200">
                        <a:lnSpc>
                          <a:spcPct val="115000"/>
                        </a:lnSpc>
                        <a:spcAft>
                          <a:spcPts val="0"/>
                        </a:spcAft>
                      </a:pPr>
                      <a:r>
                        <a:rPr lang="en-NZ" sz="1200" b="0" dirty="0">
                          <a:solidFill>
                            <a:schemeClr val="tx1"/>
                          </a:solidFill>
                          <a:effectLst/>
                        </a:rPr>
                        <a:t> </a:t>
                      </a:r>
                    </a:p>
                    <a:p>
                      <a:pPr marL="342900" lvl="0" indent="-342900">
                        <a:lnSpc>
                          <a:spcPct val="115000"/>
                        </a:lnSpc>
                        <a:spcAft>
                          <a:spcPts val="0"/>
                        </a:spcAft>
                        <a:buFont typeface="Symbol"/>
                        <a:buChar char=""/>
                      </a:pPr>
                      <a:r>
                        <a:rPr lang="en-NZ" sz="1200" b="0" u="sng" dirty="0">
                          <a:solidFill>
                            <a:schemeClr val="tx1"/>
                          </a:solidFill>
                          <a:effectLst/>
                        </a:rPr>
                        <a:t>Liaise with parents</a:t>
                      </a:r>
                    </a:p>
                    <a:p>
                      <a:pPr marL="342900" lvl="0" indent="-342900">
                        <a:lnSpc>
                          <a:spcPct val="115000"/>
                        </a:lnSpc>
                        <a:spcAft>
                          <a:spcPts val="0"/>
                        </a:spcAft>
                        <a:buFont typeface="Calibri"/>
                        <a:buChar char="-"/>
                      </a:pPr>
                      <a:r>
                        <a:rPr lang="en-NZ" sz="1200" b="0" dirty="0">
                          <a:solidFill>
                            <a:schemeClr val="tx1"/>
                          </a:solidFill>
                          <a:effectLst/>
                        </a:rPr>
                        <a:t>Ring</a:t>
                      </a:r>
                    </a:p>
                    <a:p>
                      <a:pPr marL="342900" lvl="0" indent="-342900">
                        <a:lnSpc>
                          <a:spcPct val="115000"/>
                        </a:lnSpc>
                        <a:spcAft>
                          <a:spcPts val="0"/>
                        </a:spcAft>
                        <a:buFont typeface="Calibri"/>
                        <a:buChar char="-"/>
                      </a:pPr>
                      <a:r>
                        <a:rPr lang="en-NZ" sz="1200" b="0" dirty="0">
                          <a:solidFill>
                            <a:schemeClr val="tx1"/>
                          </a:solidFill>
                          <a:effectLst/>
                        </a:rPr>
                        <a:t>Create and give out permission slips</a:t>
                      </a:r>
                    </a:p>
                    <a:p>
                      <a:pPr marL="228600">
                        <a:lnSpc>
                          <a:spcPct val="115000"/>
                        </a:lnSpc>
                        <a:spcAft>
                          <a:spcPts val="0"/>
                        </a:spcAft>
                      </a:pPr>
                      <a:r>
                        <a:rPr lang="en-NZ" sz="1200" b="0" dirty="0">
                          <a:solidFill>
                            <a:schemeClr val="tx1"/>
                          </a:solidFill>
                          <a:effectLst/>
                        </a:rPr>
                        <a:t> </a:t>
                      </a:r>
                    </a:p>
                    <a:p>
                      <a:pPr marL="342900" lvl="0" indent="-342900">
                        <a:lnSpc>
                          <a:spcPct val="115000"/>
                        </a:lnSpc>
                        <a:spcAft>
                          <a:spcPts val="0"/>
                        </a:spcAft>
                        <a:buFont typeface="Symbol"/>
                        <a:buChar char=""/>
                      </a:pPr>
                      <a:r>
                        <a:rPr lang="en-NZ" sz="1200" b="0" u="sng" dirty="0">
                          <a:solidFill>
                            <a:schemeClr val="tx1"/>
                          </a:solidFill>
                          <a:effectLst/>
                        </a:rPr>
                        <a:t>Organize transport</a:t>
                      </a:r>
                    </a:p>
                    <a:p>
                      <a:pPr marL="342900" lvl="0" indent="-342900">
                        <a:lnSpc>
                          <a:spcPct val="115000"/>
                        </a:lnSpc>
                        <a:spcAft>
                          <a:spcPts val="0"/>
                        </a:spcAft>
                        <a:buFont typeface="Calibri"/>
                        <a:buChar char="-"/>
                      </a:pPr>
                      <a:r>
                        <a:rPr lang="en-NZ" sz="1200" b="0" dirty="0">
                          <a:solidFill>
                            <a:schemeClr val="tx1"/>
                          </a:solidFill>
                          <a:effectLst/>
                        </a:rPr>
                        <a:t>Confirm numbers by ringing/asking youth</a:t>
                      </a:r>
                    </a:p>
                    <a:p>
                      <a:pPr marL="342900" lvl="0" indent="-342900">
                        <a:lnSpc>
                          <a:spcPct val="115000"/>
                        </a:lnSpc>
                        <a:spcAft>
                          <a:spcPts val="0"/>
                        </a:spcAft>
                        <a:buFont typeface="Calibri"/>
                        <a:buChar char="-"/>
                      </a:pPr>
                      <a:r>
                        <a:rPr lang="en-NZ" sz="1200" b="0" dirty="0">
                          <a:solidFill>
                            <a:schemeClr val="tx1"/>
                          </a:solidFill>
                          <a:effectLst/>
                        </a:rPr>
                        <a:t>Ask parents</a:t>
                      </a:r>
                    </a:p>
                    <a:p>
                      <a:pPr marL="342900" lvl="0" indent="-342900">
                        <a:lnSpc>
                          <a:spcPct val="115000"/>
                        </a:lnSpc>
                        <a:spcAft>
                          <a:spcPts val="0"/>
                        </a:spcAft>
                        <a:buFont typeface="Calibri"/>
                        <a:buChar char="-"/>
                      </a:pPr>
                      <a:r>
                        <a:rPr lang="en-NZ" sz="1200" b="0" dirty="0">
                          <a:solidFill>
                            <a:schemeClr val="tx1"/>
                          </a:solidFill>
                          <a:effectLst/>
                        </a:rPr>
                        <a:t>Check with youth leaders re cars</a:t>
                      </a:r>
                    </a:p>
                    <a:p>
                      <a:pPr marL="342900" lvl="0" indent="-342900">
                        <a:lnSpc>
                          <a:spcPct val="115000"/>
                        </a:lnSpc>
                        <a:spcAft>
                          <a:spcPts val="0"/>
                        </a:spcAft>
                        <a:buFont typeface="Calibri"/>
                        <a:buChar char="-"/>
                      </a:pPr>
                      <a:r>
                        <a:rPr lang="en-NZ" sz="1200" b="0" dirty="0">
                          <a:solidFill>
                            <a:schemeClr val="tx1"/>
                          </a:solidFill>
                          <a:effectLst/>
                        </a:rPr>
                        <a:t>Ask other parishioners/vicar </a:t>
                      </a:r>
                      <a:r>
                        <a:rPr lang="en-NZ" sz="1200" b="0" dirty="0" err="1">
                          <a:solidFill>
                            <a:schemeClr val="tx1"/>
                          </a:solidFill>
                          <a:effectLst/>
                        </a:rPr>
                        <a:t>etc</a:t>
                      </a:r>
                      <a:r>
                        <a:rPr lang="en-NZ" sz="1200" b="0" dirty="0">
                          <a:solidFill>
                            <a:schemeClr val="tx1"/>
                          </a:solidFill>
                          <a:effectLst/>
                        </a:rPr>
                        <a:t> </a:t>
                      </a:r>
                      <a:endParaRPr lang="en-NZ" sz="1200" b="0" dirty="0" smtClean="0">
                        <a:solidFill>
                          <a:schemeClr val="tx1"/>
                        </a:solidFill>
                        <a:effectLst/>
                      </a:endParaRPr>
                    </a:p>
                    <a:p>
                      <a:pPr marL="0" lvl="0" indent="0">
                        <a:lnSpc>
                          <a:spcPct val="115000"/>
                        </a:lnSpc>
                        <a:spcAft>
                          <a:spcPts val="0"/>
                        </a:spcAft>
                        <a:buFont typeface="Calibri"/>
                        <a:buNone/>
                      </a:pPr>
                      <a:r>
                        <a:rPr lang="en-NZ" sz="1200" b="0" dirty="0" smtClean="0">
                          <a:solidFill>
                            <a:schemeClr val="tx1"/>
                          </a:solidFill>
                          <a:effectLst/>
                        </a:rPr>
                        <a:t>          as </a:t>
                      </a:r>
                      <a:r>
                        <a:rPr lang="en-NZ" sz="1200" b="0" dirty="0">
                          <a:solidFill>
                            <a:schemeClr val="tx1"/>
                          </a:solidFill>
                          <a:effectLst/>
                        </a:rPr>
                        <a:t>needed</a:t>
                      </a:r>
                    </a:p>
                    <a:p>
                      <a:pPr marL="342900" lvl="0" indent="-342900">
                        <a:lnSpc>
                          <a:spcPct val="115000"/>
                        </a:lnSpc>
                        <a:spcAft>
                          <a:spcPts val="0"/>
                        </a:spcAft>
                        <a:buFont typeface="Calibri"/>
                        <a:buChar char="-"/>
                      </a:pPr>
                      <a:r>
                        <a:rPr lang="en-NZ" sz="1200" b="0" dirty="0">
                          <a:solidFill>
                            <a:schemeClr val="tx1"/>
                          </a:solidFill>
                          <a:effectLst/>
                        </a:rPr>
                        <a:t>Draw up passenger list for each car</a:t>
                      </a:r>
                      <a:endParaRPr lang="en-NZ" sz="1200" b="0" dirty="0">
                        <a:solidFill>
                          <a:schemeClr val="tx1"/>
                        </a:solidFill>
                        <a:effectLst/>
                        <a:latin typeface="Calibri"/>
                        <a:ea typeface="Calibri"/>
                        <a:cs typeface="Times New Roman"/>
                      </a:endParaRPr>
                    </a:p>
                  </a:txBody>
                  <a:tcPr marL="51435" marR="51435" marT="0" marB="0">
                    <a:solidFill>
                      <a:schemeClr val="tx2">
                        <a:lumMod val="60000"/>
                        <a:lumOff val="40000"/>
                      </a:schemeClr>
                    </a:solidFill>
                  </a:tcPr>
                </a:tc>
                <a:tc>
                  <a:txBody>
                    <a:bodyPr/>
                    <a:lstStyle/>
                    <a:p>
                      <a:pPr>
                        <a:lnSpc>
                          <a:spcPct val="115000"/>
                        </a:lnSpc>
                        <a:spcAft>
                          <a:spcPts val="0"/>
                        </a:spcAft>
                      </a:pPr>
                      <a:r>
                        <a:rPr lang="en-NZ" sz="1200" dirty="0">
                          <a:effectLst/>
                        </a:rPr>
                        <a:t> </a:t>
                      </a:r>
                    </a:p>
                    <a:p>
                      <a:pPr marL="0" lvl="0" indent="0">
                        <a:lnSpc>
                          <a:spcPct val="115000"/>
                        </a:lnSpc>
                        <a:spcAft>
                          <a:spcPts val="0"/>
                        </a:spcAft>
                        <a:buFont typeface="Calibri"/>
                        <a:buNone/>
                      </a:pPr>
                      <a:r>
                        <a:rPr lang="en-NZ" sz="1200" dirty="0" smtClean="0">
                          <a:solidFill>
                            <a:schemeClr val="tx1"/>
                          </a:solidFill>
                          <a:effectLst/>
                        </a:rPr>
                        <a:t>-         Bob</a:t>
                      </a:r>
                      <a:endParaRPr lang="en-NZ" sz="1200" dirty="0">
                        <a:solidFill>
                          <a:schemeClr val="tx1"/>
                        </a:solidFill>
                        <a:effectLst/>
                      </a:endParaRPr>
                    </a:p>
                    <a:p>
                      <a:pPr>
                        <a:lnSpc>
                          <a:spcPct val="115000"/>
                        </a:lnSpc>
                        <a:spcAft>
                          <a:spcPts val="0"/>
                        </a:spcAft>
                      </a:pPr>
                      <a:r>
                        <a:rPr lang="en-NZ" sz="1200" dirty="0">
                          <a:solidFill>
                            <a:schemeClr val="tx1"/>
                          </a:solidFill>
                          <a:effectLst/>
                        </a:rPr>
                        <a:t> </a:t>
                      </a:r>
                    </a:p>
                    <a:p>
                      <a:pPr>
                        <a:lnSpc>
                          <a:spcPct val="115000"/>
                        </a:lnSpc>
                        <a:spcAft>
                          <a:spcPts val="0"/>
                        </a:spcAft>
                      </a:pPr>
                      <a:r>
                        <a:rPr lang="en-NZ" sz="1200" dirty="0">
                          <a:solidFill>
                            <a:schemeClr val="tx1"/>
                          </a:solidFill>
                          <a:effectLst/>
                        </a:rPr>
                        <a:t> </a:t>
                      </a:r>
                    </a:p>
                    <a:p>
                      <a:pPr marL="342900" lvl="0" indent="-342900">
                        <a:lnSpc>
                          <a:spcPct val="115000"/>
                        </a:lnSpc>
                        <a:spcAft>
                          <a:spcPts val="0"/>
                        </a:spcAft>
                        <a:buFont typeface="Calibri"/>
                        <a:buChar char="-"/>
                      </a:pPr>
                      <a:r>
                        <a:rPr lang="en-NZ" sz="1200" dirty="0">
                          <a:solidFill>
                            <a:schemeClr val="tx1"/>
                          </a:solidFill>
                          <a:effectLst/>
                        </a:rPr>
                        <a:t>James</a:t>
                      </a:r>
                    </a:p>
                    <a:p>
                      <a:pPr marL="342900" lvl="0" indent="-342900">
                        <a:lnSpc>
                          <a:spcPct val="115000"/>
                        </a:lnSpc>
                        <a:spcAft>
                          <a:spcPts val="0"/>
                        </a:spcAft>
                        <a:buFont typeface="Calibri"/>
                        <a:buChar char="-"/>
                      </a:pPr>
                      <a:r>
                        <a:rPr lang="en-NZ" sz="1200" dirty="0" smtClean="0">
                          <a:solidFill>
                            <a:schemeClr val="tx1"/>
                          </a:solidFill>
                          <a:effectLst/>
                        </a:rPr>
                        <a:t>Katrina</a:t>
                      </a:r>
                      <a:endParaRPr lang="en-NZ" sz="1200" dirty="0">
                        <a:solidFill>
                          <a:schemeClr val="tx1"/>
                        </a:solidFill>
                        <a:effectLst/>
                      </a:endParaRPr>
                    </a:p>
                    <a:p>
                      <a:pPr marL="342900" lvl="0" indent="-342900">
                        <a:lnSpc>
                          <a:spcPct val="115000"/>
                        </a:lnSpc>
                        <a:spcAft>
                          <a:spcPts val="0"/>
                        </a:spcAft>
                        <a:buFont typeface="Calibri"/>
                        <a:buChar char="-"/>
                      </a:pPr>
                      <a:r>
                        <a:rPr lang="en-NZ" sz="1200" dirty="0" smtClean="0">
                          <a:solidFill>
                            <a:schemeClr val="tx1"/>
                          </a:solidFill>
                          <a:effectLst/>
                        </a:rPr>
                        <a:t>Jess</a:t>
                      </a:r>
                      <a:r>
                        <a:rPr lang="en-NZ" sz="1200" dirty="0">
                          <a:solidFill>
                            <a:schemeClr val="tx1"/>
                          </a:solidFill>
                          <a:effectLst/>
                        </a:rPr>
                        <a:t> </a:t>
                      </a:r>
                    </a:p>
                    <a:p>
                      <a:pPr marL="342900" lvl="0" indent="-342900">
                        <a:lnSpc>
                          <a:spcPct val="115000"/>
                        </a:lnSpc>
                        <a:spcAft>
                          <a:spcPts val="0"/>
                        </a:spcAft>
                        <a:buFont typeface="Calibri"/>
                        <a:buChar char="-"/>
                      </a:pPr>
                      <a:r>
                        <a:rPr lang="en-NZ" sz="1200" dirty="0">
                          <a:solidFill>
                            <a:schemeClr val="tx1"/>
                          </a:solidFill>
                          <a:effectLst/>
                        </a:rPr>
                        <a:t>Bob</a:t>
                      </a:r>
                    </a:p>
                    <a:p>
                      <a:pPr marL="457200">
                        <a:lnSpc>
                          <a:spcPct val="115000"/>
                        </a:lnSpc>
                        <a:spcAft>
                          <a:spcPts val="0"/>
                        </a:spcAft>
                      </a:pPr>
                      <a:r>
                        <a:rPr lang="en-NZ" sz="1200" dirty="0">
                          <a:solidFill>
                            <a:schemeClr val="tx1"/>
                          </a:solidFill>
                          <a:effectLst/>
                        </a:rPr>
                        <a:t> </a:t>
                      </a:r>
                    </a:p>
                    <a:p>
                      <a:pPr marL="457200">
                        <a:lnSpc>
                          <a:spcPct val="115000"/>
                        </a:lnSpc>
                        <a:spcAft>
                          <a:spcPts val="0"/>
                        </a:spcAft>
                      </a:pPr>
                      <a:r>
                        <a:rPr lang="en-NZ" sz="1200" dirty="0">
                          <a:solidFill>
                            <a:schemeClr val="tx1"/>
                          </a:solidFill>
                          <a:effectLst/>
                        </a:rPr>
                        <a:t> </a:t>
                      </a:r>
                    </a:p>
                    <a:p>
                      <a:pPr marL="457200">
                        <a:lnSpc>
                          <a:spcPct val="115000"/>
                        </a:lnSpc>
                        <a:spcAft>
                          <a:spcPts val="0"/>
                        </a:spcAft>
                      </a:pPr>
                      <a:r>
                        <a:rPr lang="en-NZ" sz="1200" dirty="0">
                          <a:solidFill>
                            <a:schemeClr val="tx1"/>
                          </a:solidFill>
                          <a:effectLst/>
                        </a:rPr>
                        <a:t> </a:t>
                      </a:r>
                    </a:p>
                    <a:p>
                      <a:pPr marL="342900" lvl="0" indent="-342900">
                        <a:lnSpc>
                          <a:spcPct val="115000"/>
                        </a:lnSpc>
                        <a:spcAft>
                          <a:spcPts val="0"/>
                        </a:spcAft>
                        <a:buFont typeface="Calibri"/>
                        <a:buChar char="-"/>
                      </a:pPr>
                      <a:r>
                        <a:rPr lang="en-NZ" sz="1200" dirty="0">
                          <a:solidFill>
                            <a:schemeClr val="tx1"/>
                          </a:solidFill>
                          <a:effectLst/>
                        </a:rPr>
                        <a:t>Bob</a:t>
                      </a:r>
                    </a:p>
                    <a:p>
                      <a:pPr marL="342900" lvl="0" indent="-342900">
                        <a:lnSpc>
                          <a:spcPct val="115000"/>
                        </a:lnSpc>
                        <a:spcAft>
                          <a:spcPts val="0"/>
                        </a:spcAft>
                        <a:buFont typeface="Calibri"/>
                        <a:buChar char="-"/>
                      </a:pPr>
                      <a:r>
                        <a:rPr lang="en-NZ" sz="1200" dirty="0">
                          <a:solidFill>
                            <a:schemeClr val="tx1"/>
                          </a:solidFill>
                          <a:effectLst/>
                        </a:rPr>
                        <a:t>Bob</a:t>
                      </a:r>
                    </a:p>
                    <a:p>
                      <a:pPr>
                        <a:lnSpc>
                          <a:spcPct val="115000"/>
                        </a:lnSpc>
                        <a:spcAft>
                          <a:spcPts val="0"/>
                        </a:spcAft>
                      </a:pPr>
                      <a:r>
                        <a:rPr lang="en-NZ" sz="1200" dirty="0">
                          <a:solidFill>
                            <a:schemeClr val="tx1"/>
                          </a:solidFill>
                          <a:effectLst/>
                        </a:rPr>
                        <a:t> </a:t>
                      </a:r>
                      <a:endParaRPr lang="en-NZ" sz="1200" dirty="0" smtClean="0">
                        <a:solidFill>
                          <a:schemeClr val="tx1"/>
                        </a:solidFill>
                        <a:effectLst/>
                      </a:endParaRPr>
                    </a:p>
                    <a:p>
                      <a:pPr>
                        <a:lnSpc>
                          <a:spcPct val="115000"/>
                        </a:lnSpc>
                        <a:spcAft>
                          <a:spcPts val="0"/>
                        </a:spcAft>
                      </a:pPr>
                      <a:endParaRPr lang="en-NZ" sz="1200" dirty="0">
                        <a:solidFill>
                          <a:schemeClr val="tx1"/>
                        </a:solidFill>
                        <a:effectLst/>
                      </a:endParaRPr>
                    </a:p>
                    <a:p>
                      <a:pPr>
                        <a:lnSpc>
                          <a:spcPct val="115000"/>
                        </a:lnSpc>
                        <a:spcAft>
                          <a:spcPts val="0"/>
                        </a:spcAft>
                      </a:pPr>
                      <a:r>
                        <a:rPr lang="en-NZ" sz="1200" dirty="0">
                          <a:solidFill>
                            <a:schemeClr val="tx1"/>
                          </a:solidFill>
                          <a:effectLst/>
                        </a:rPr>
                        <a:t> </a:t>
                      </a:r>
                    </a:p>
                    <a:p>
                      <a:pPr marL="342900" lvl="0" indent="-342900">
                        <a:lnSpc>
                          <a:spcPct val="115000"/>
                        </a:lnSpc>
                        <a:spcAft>
                          <a:spcPts val="0"/>
                        </a:spcAft>
                        <a:buFont typeface="Calibri"/>
                        <a:buChar char="-"/>
                      </a:pPr>
                      <a:r>
                        <a:rPr lang="en-NZ" sz="1200" dirty="0">
                          <a:solidFill>
                            <a:schemeClr val="tx1"/>
                          </a:solidFill>
                          <a:effectLst/>
                        </a:rPr>
                        <a:t>James, Katrina, </a:t>
                      </a:r>
                      <a:r>
                        <a:rPr lang="en-NZ" sz="1200" dirty="0" smtClean="0">
                          <a:solidFill>
                            <a:schemeClr val="tx1"/>
                          </a:solidFill>
                          <a:effectLst/>
                        </a:rPr>
                        <a:t>Jess</a:t>
                      </a:r>
                      <a:r>
                        <a:rPr lang="en-NZ" sz="1200" dirty="0">
                          <a:solidFill>
                            <a:schemeClr val="tx1"/>
                          </a:solidFill>
                          <a:effectLst/>
                        </a:rPr>
                        <a:t> </a:t>
                      </a:r>
                      <a:endParaRPr lang="en-NZ" sz="1200" dirty="0" smtClean="0">
                        <a:solidFill>
                          <a:schemeClr val="tx1"/>
                        </a:solidFill>
                        <a:effectLst/>
                      </a:endParaRPr>
                    </a:p>
                    <a:p>
                      <a:pPr marL="342900" lvl="0" indent="-342900">
                        <a:lnSpc>
                          <a:spcPct val="115000"/>
                        </a:lnSpc>
                        <a:spcAft>
                          <a:spcPts val="0"/>
                        </a:spcAft>
                        <a:buFont typeface="Calibri"/>
                        <a:buChar char="-"/>
                      </a:pPr>
                      <a:endParaRPr lang="en-NZ" sz="1200" dirty="0" smtClean="0">
                        <a:solidFill>
                          <a:schemeClr val="tx1"/>
                        </a:solidFill>
                        <a:effectLst/>
                      </a:endParaRPr>
                    </a:p>
                    <a:p>
                      <a:pPr marL="342900" lvl="0" indent="-342900">
                        <a:lnSpc>
                          <a:spcPct val="115000"/>
                        </a:lnSpc>
                        <a:spcAft>
                          <a:spcPts val="0"/>
                        </a:spcAft>
                        <a:buFont typeface="Calibri"/>
                        <a:buChar char="-"/>
                      </a:pPr>
                      <a:r>
                        <a:rPr lang="en-NZ" sz="1200" dirty="0">
                          <a:solidFill>
                            <a:schemeClr val="tx1"/>
                          </a:solidFill>
                          <a:effectLst/>
                        </a:rPr>
                        <a:t>Bob</a:t>
                      </a:r>
                    </a:p>
                    <a:p>
                      <a:pPr marL="342900" lvl="0" indent="-342900">
                        <a:lnSpc>
                          <a:spcPct val="115000"/>
                        </a:lnSpc>
                        <a:spcAft>
                          <a:spcPts val="0"/>
                        </a:spcAft>
                        <a:buFont typeface="Calibri"/>
                        <a:buChar char="-"/>
                      </a:pPr>
                      <a:r>
                        <a:rPr lang="en-NZ" sz="1200" dirty="0" smtClean="0">
                          <a:solidFill>
                            <a:schemeClr val="tx1"/>
                          </a:solidFill>
                          <a:effectLst/>
                        </a:rPr>
                        <a:t>Bob</a:t>
                      </a:r>
                      <a:endParaRPr lang="en-NZ" sz="1200" dirty="0">
                        <a:solidFill>
                          <a:schemeClr val="tx1"/>
                        </a:solidFill>
                        <a:effectLst/>
                      </a:endParaRPr>
                    </a:p>
                    <a:p>
                      <a:pPr marL="342900" lvl="0" indent="-342900">
                        <a:lnSpc>
                          <a:spcPct val="115000"/>
                        </a:lnSpc>
                        <a:spcAft>
                          <a:spcPts val="0"/>
                        </a:spcAft>
                        <a:buFont typeface="Calibri"/>
                        <a:buChar char="-"/>
                      </a:pPr>
                      <a:r>
                        <a:rPr lang="en-NZ" sz="1200" dirty="0" smtClean="0">
                          <a:solidFill>
                            <a:schemeClr val="tx1"/>
                          </a:solidFill>
                          <a:effectLst/>
                        </a:rPr>
                        <a:t>Bob</a:t>
                      </a:r>
                      <a:r>
                        <a:rPr lang="en-NZ" sz="1200" dirty="0">
                          <a:solidFill>
                            <a:schemeClr val="tx1"/>
                          </a:solidFill>
                          <a:effectLst/>
                        </a:rPr>
                        <a:t> </a:t>
                      </a:r>
                      <a:endParaRPr lang="en-NZ" sz="1200" dirty="0" smtClean="0">
                        <a:solidFill>
                          <a:schemeClr val="tx1"/>
                        </a:solidFill>
                        <a:effectLst/>
                      </a:endParaRPr>
                    </a:p>
                    <a:p>
                      <a:pPr marL="342900" lvl="0" indent="-342900">
                        <a:lnSpc>
                          <a:spcPct val="115000"/>
                        </a:lnSpc>
                        <a:spcAft>
                          <a:spcPts val="0"/>
                        </a:spcAft>
                        <a:buFont typeface="Calibri"/>
                        <a:buChar char="-"/>
                      </a:pPr>
                      <a:endParaRPr lang="en-NZ" sz="1200" dirty="0" smtClean="0">
                        <a:solidFill>
                          <a:schemeClr val="tx1"/>
                        </a:solidFill>
                        <a:effectLst/>
                      </a:endParaRPr>
                    </a:p>
                    <a:p>
                      <a:pPr marL="342900" lvl="0" indent="-342900">
                        <a:lnSpc>
                          <a:spcPct val="115000"/>
                        </a:lnSpc>
                        <a:spcAft>
                          <a:spcPts val="0"/>
                        </a:spcAft>
                        <a:buFont typeface="Calibri"/>
                        <a:buChar char="-"/>
                      </a:pPr>
                      <a:r>
                        <a:rPr lang="en-NZ" sz="1200" dirty="0" smtClean="0">
                          <a:solidFill>
                            <a:schemeClr val="tx1"/>
                          </a:solidFill>
                          <a:effectLst/>
                        </a:rPr>
                        <a:t>Katrina</a:t>
                      </a:r>
                      <a:endParaRPr lang="en-NZ" sz="1200" dirty="0">
                        <a:solidFill>
                          <a:schemeClr val="tx1"/>
                        </a:solidFill>
                        <a:effectLst/>
                        <a:latin typeface="Calibri"/>
                        <a:ea typeface="Calibri"/>
                        <a:cs typeface="Times New Roman"/>
                      </a:endParaRPr>
                    </a:p>
                  </a:txBody>
                  <a:tcPr marL="51435" marR="51435" marT="0" marB="0">
                    <a:solidFill>
                      <a:schemeClr val="accent1">
                        <a:lumMod val="40000"/>
                        <a:lumOff val="60000"/>
                      </a:schemeClr>
                    </a:solidFill>
                  </a:tcPr>
                </a:tc>
                <a:tc>
                  <a:txBody>
                    <a:bodyPr/>
                    <a:lstStyle/>
                    <a:p>
                      <a:pPr>
                        <a:lnSpc>
                          <a:spcPct val="115000"/>
                        </a:lnSpc>
                        <a:spcAft>
                          <a:spcPts val="0"/>
                        </a:spcAft>
                      </a:pPr>
                      <a:r>
                        <a:rPr lang="en-NZ" sz="1200" dirty="0">
                          <a:effectLst/>
                        </a:rPr>
                        <a:t> </a:t>
                      </a:r>
                    </a:p>
                    <a:p>
                      <a:pPr marL="342900" lvl="0" indent="-342900">
                        <a:lnSpc>
                          <a:spcPct val="115000"/>
                        </a:lnSpc>
                        <a:spcAft>
                          <a:spcPts val="0"/>
                        </a:spcAft>
                        <a:buFont typeface="Calibri"/>
                        <a:buChar char="-"/>
                      </a:pPr>
                      <a:r>
                        <a:rPr lang="en-NZ" sz="1200" dirty="0">
                          <a:solidFill>
                            <a:schemeClr val="tx1"/>
                          </a:solidFill>
                          <a:effectLst/>
                        </a:rPr>
                        <a:t>Immediately</a:t>
                      </a:r>
                    </a:p>
                    <a:p>
                      <a:pPr>
                        <a:lnSpc>
                          <a:spcPct val="115000"/>
                        </a:lnSpc>
                        <a:spcAft>
                          <a:spcPts val="0"/>
                        </a:spcAft>
                      </a:pPr>
                      <a:r>
                        <a:rPr lang="en-NZ" sz="1200" dirty="0">
                          <a:solidFill>
                            <a:schemeClr val="tx1"/>
                          </a:solidFill>
                          <a:effectLst/>
                        </a:rPr>
                        <a:t> </a:t>
                      </a:r>
                    </a:p>
                    <a:p>
                      <a:pPr>
                        <a:lnSpc>
                          <a:spcPct val="115000"/>
                        </a:lnSpc>
                        <a:spcAft>
                          <a:spcPts val="0"/>
                        </a:spcAft>
                      </a:pPr>
                      <a:r>
                        <a:rPr lang="en-NZ" sz="1200" dirty="0">
                          <a:solidFill>
                            <a:schemeClr val="tx1"/>
                          </a:solidFill>
                          <a:effectLst/>
                        </a:rPr>
                        <a:t> </a:t>
                      </a:r>
                    </a:p>
                    <a:p>
                      <a:pPr marL="342900" lvl="0" indent="-342900">
                        <a:lnSpc>
                          <a:spcPct val="115000"/>
                        </a:lnSpc>
                        <a:spcAft>
                          <a:spcPts val="0"/>
                        </a:spcAft>
                        <a:buFont typeface="Calibri"/>
                        <a:buChar char="-"/>
                      </a:pPr>
                      <a:r>
                        <a:rPr lang="en-NZ" sz="1200" dirty="0">
                          <a:solidFill>
                            <a:schemeClr val="tx1"/>
                          </a:solidFill>
                          <a:effectLst/>
                        </a:rPr>
                        <a:t>By Friday 12</a:t>
                      </a:r>
                      <a:r>
                        <a:rPr lang="en-NZ" sz="1200" baseline="30000" dirty="0">
                          <a:solidFill>
                            <a:schemeClr val="tx1"/>
                          </a:solidFill>
                          <a:effectLst/>
                        </a:rPr>
                        <a:t>th</a:t>
                      </a:r>
                      <a:endParaRPr lang="en-NZ" sz="1200" dirty="0">
                        <a:solidFill>
                          <a:schemeClr val="tx1"/>
                        </a:solidFill>
                        <a:effectLst/>
                      </a:endParaRPr>
                    </a:p>
                    <a:p>
                      <a:pPr marL="342900" lvl="0" indent="-342900">
                        <a:lnSpc>
                          <a:spcPct val="115000"/>
                        </a:lnSpc>
                        <a:spcAft>
                          <a:spcPts val="0"/>
                        </a:spcAft>
                        <a:buFont typeface="Calibri"/>
                        <a:buChar char="-"/>
                      </a:pPr>
                      <a:r>
                        <a:rPr lang="en-NZ" sz="1200" dirty="0" smtClean="0">
                          <a:solidFill>
                            <a:schemeClr val="tx1"/>
                          </a:solidFill>
                          <a:effectLst/>
                        </a:rPr>
                        <a:t>Immediately</a:t>
                      </a:r>
                      <a:endParaRPr lang="en-NZ" sz="1200" dirty="0">
                        <a:solidFill>
                          <a:schemeClr val="tx1"/>
                        </a:solidFill>
                        <a:effectLst/>
                      </a:endParaRPr>
                    </a:p>
                    <a:p>
                      <a:pPr marL="342900" lvl="0" indent="-342900">
                        <a:lnSpc>
                          <a:spcPct val="115000"/>
                        </a:lnSpc>
                        <a:spcAft>
                          <a:spcPts val="0"/>
                        </a:spcAft>
                        <a:buFont typeface="Calibri"/>
                        <a:buChar char="-"/>
                      </a:pPr>
                      <a:r>
                        <a:rPr lang="en-NZ" sz="1200" dirty="0">
                          <a:solidFill>
                            <a:schemeClr val="tx1"/>
                          </a:solidFill>
                          <a:effectLst/>
                        </a:rPr>
                        <a:t>Friday 12</a:t>
                      </a:r>
                      <a:r>
                        <a:rPr lang="en-NZ" sz="1200" baseline="30000" dirty="0">
                          <a:solidFill>
                            <a:schemeClr val="tx1"/>
                          </a:solidFill>
                          <a:effectLst/>
                        </a:rPr>
                        <a:t>th</a:t>
                      </a:r>
                      <a:r>
                        <a:rPr lang="en-NZ" sz="1200" dirty="0">
                          <a:solidFill>
                            <a:schemeClr val="tx1"/>
                          </a:solidFill>
                          <a:effectLst/>
                        </a:rPr>
                        <a:t> and Friday 19</a:t>
                      </a:r>
                      <a:r>
                        <a:rPr lang="en-NZ" sz="1200" baseline="30000" dirty="0">
                          <a:solidFill>
                            <a:schemeClr val="tx1"/>
                          </a:solidFill>
                          <a:effectLst/>
                        </a:rPr>
                        <a:t>th</a:t>
                      </a:r>
                      <a:r>
                        <a:rPr lang="en-NZ" sz="1200" dirty="0">
                          <a:solidFill>
                            <a:schemeClr val="tx1"/>
                          </a:solidFill>
                          <a:effectLst/>
                        </a:rPr>
                        <a:t> </a:t>
                      </a:r>
                    </a:p>
                    <a:p>
                      <a:pPr marL="342900" lvl="0" indent="-342900">
                        <a:lnSpc>
                          <a:spcPct val="115000"/>
                        </a:lnSpc>
                        <a:spcAft>
                          <a:spcPts val="0"/>
                        </a:spcAft>
                        <a:buFont typeface="Calibri"/>
                        <a:buChar char="-"/>
                      </a:pPr>
                      <a:r>
                        <a:rPr lang="en-NZ" sz="1200" dirty="0">
                          <a:solidFill>
                            <a:schemeClr val="tx1"/>
                          </a:solidFill>
                          <a:effectLst/>
                        </a:rPr>
                        <a:t>By Thursday 11</a:t>
                      </a:r>
                      <a:r>
                        <a:rPr lang="en-NZ" sz="1200" baseline="30000" dirty="0">
                          <a:solidFill>
                            <a:schemeClr val="tx1"/>
                          </a:solidFill>
                          <a:effectLst/>
                        </a:rPr>
                        <a:t>th</a:t>
                      </a:r>
                      <a:r>
                        <a:rPr lang="en-NZ" sz="1200" dirty="0">
                          <a:solidFill>
                            <a:schemeClr val="tx1"/>
                          </a:solidFill>
                          <a:effectLst/>
                        </a:rPr>
                        <a:t> (reminder on Thursday 18</a:t>
                      </a:r>
                      <a:r>
                        <a:rPr lang="en-NZ" sz="1200" baseline="30000" dirty="0">
                          <a:solidFill>
                            <a:schemeClr val="tx1"/>
                          </a:solidFill>
                          <a:effectLst/>
                        </a:rPr>
                        <a:t>th</a:t>
                      </a:r>
                      <a:r>
                        <a:rPr lang="en-NZ" sz="1200" dirty="0">
                          <a:solidFill>
                            <a:schemeClr val="tx1"/>
                          </a:solidFill>
                          <a:effectLst/>
                        </a:rPr>
                        <a:t>)</a:t>
                      </a:r>
                    </a:p>
                    <a:p>
                      <a:pPr marL="457200">
                        <a:lnSpc>
                          <a:spcPct val="115000"/>
                        </a:lnSpc>
                        <a:spcAft>
                          <a:spcPts val="0"/>
                        </a:spcAft>
                      </a:pPr>
                      <a:r>
                        <a:rPr lang="en-NZ" sz="1200" dirty="0">
                          <a:solidFill>
                            <a:schemeClr val="tx1"/>
                          </a:solidFill>
                          <a:effectLst/>
                        </a:rPr>
                        <a:t> </a:t>
                      </a:r>
                    </a:p>
                    <a:p>
                      <a:pPr marL="457200">
                        <a:lnSpc>
                          <a:spcPct val="115000"/>
                        </a:lnSpc>
                        <a:spcAft>
                          <a:spcPts val="0"/>
                        </a:spcAft>
                      </a:pPr>
                      <a:r>
                        <a:rPr lang="en-NZ" sz="1200" dirty="0">
                          <a:solidFill>
                            <a:schemeClr val="tx1"/>
                          </a:solidFill>
                          <a:effectLst/>
                        </a:rPr>
                        <a:t> </a:t>
                      </a:r>
                    </a:p>
                    <a:p>
                      <a:pPr marL="342900" lvl="0" indent="-342900">
                        <a:lnSpc>
                          <a:spcPct val="115000"/>
                        </a:lnSpc>
                        <a:spcAft>
                          <a:spcPts val="0"/>
                        </a:spcAft>
                        <a:buFont typeface="Calibri"/>
                        <a:buChar char="-"/>
                      </a:pPr>
                      <a:r>
                        <a:rPr lang="en-NZ" sz="1200" dirty="0">
                          <a:solidFill>
                            <a:schemeClr val="tx1"/>
                          </a:solidFill>
                          <a:effectLst/>
                        </a:rPr>
                        <a:t>By Sunday 21</a:t>
                      </a:r>
                      <a:r>
                        <a:rPr lang="en-NZ" sz="1200" baseline="30000" dirty="0">
                          <a:solidFill>
                            <a:schemeClr val="tx1"/>
                          </a:solidFill>
                          <a:effectLst/>
                        </a:rPr>
                        <a:t>st</a:t>
                      </a:r>
                      <a:r>
                        <a:rPr lang="en-NZ" sz="1200" dirty="0">
                          <a:solidFill>
                            <a:schemeClr val="tx1"/>
                          </a:solidFill>
                          <a:effectLst/>
                        </a:rPr>
                        <a:t> </a:t>
                      </a:r>
                    </a:p>
                    <a:p>
                      <a:pPr marL="342900" lvl="0" indent="-342900">
                        <a:lnSpc>
                          <a:spcPct val="115000"/>
                        </a:lnSpc>
                        <a:spcAft>
                          <a:spcPts val="0"/>
                        </a:spcAft>
                        <a:buFont typeface="Calibri"/>
                        <a:buChar char="-"/>
                      </a:pPr>
                      <a:r>
                        <a:rPr lang="en-NZ" sz="1200" dirty="0">
                          <a:solidFill>
                            <a:schemeClr val="tx1"/>
                          </a:solidFill>
                          <a:effectLst/>
                        </a:rPr>
                        <a:t>By Friday 12</a:t>
                      </a:r>
                      <a:r>
                        <a:rPr lang="en-NZ" sz="1200" baseline="30000" dirty="0">
                          <a:solidFill>
                            <a:schemeClr val="tx1"/>
                          </a:solidFill>
                          <a:effectLst/>
                        </a:rPr>
                        <a:t>th</a:t>
                      </a:r>
                      <a:r>
                        <a:rPr lang="en-NZ" sz="1200" dirty="0">
                          <a:solidFill>
                            <a:schemeClr val="tx1"/>
                          </a:solidFill>
                          <a:effectLst/>
                        </a:rPr>
                        <a:t> </a:t>
                      </a:r>
                    </a:p>
                    <a:p>
                      <a:pPr>
                        <a:lnSpc>
                          <a:spcPct val="115000"/>
                        </a:lnSpc>
                        <a:spcAft>
                          <a:spcPts val="0"/>
                        </a:spcAft>
                      </a:pPr>
                      <a:r>
                        <a:rPr lang="en-NZ" sz="1200" dirty="0">
                          <a:solidFill>
                            <a:schemeClr val="tx1"/>
                          </a:solidFill>
                          <a:effectLst/>
                        </a:rPr>
                        <a:t> </a:t>
                      </a:r>
                      <a:endParaRPr lang="en-NZ" sz="1200" dirty="0" smtClean="0">
                        <a:solidFill>
                          <a:schemeClr val="tx1"/>
                        </a:solidFill>
                        <a:effectLst/>
                      </a:endParaRPr>
                    </a:p>
                    <a:p>
                      <a:pPr>
                        <a:lnSpc>
                          <a:spcPct val="115000"/>
                        </a:lnSpc>
                        <a:spcAft>
                          <a:spcPts val="0"/>
                        </a:spcAft>
                      </a:pPr>
                      <a:endParaRPr lang="en-NZ" sz="1200" dirty="0" smtClean="0">
                        <a:solidFill>
                          <a:schemeClr val="tx1"/>
                        </a:solidFill>
                        <a:effectLst/>
                      </a:endParaRPr>
                    </a:p>
                    <a:p>
                      <a:pPr>
                        <a:lnSpc>
                          <a:spcPct val="115000"/>
                        </a:lnSpc>
                        <a:spcAft>
                          <a:spcPts val="0"/>
                        </a:spcAft>
                      </a:pPr>
                      <a:endParaRPr lang="en-NZ" sz="1200" dirty="0">
                        <a:solidFill>
                          <a:schemeClr val="tx1"/>
                        </a:solidFill>
                        <a:effectLst/>
                      </a:endParaRPr>
                    </a:p>
                    <a:p>
                      <a:pPr marL="342900" lvl="0" indent="-342900">
                        <a:lnSpc>
                          <a:spcPct val="115000"/>
                        </a:lnSpc>
                        <a:spcAft>
                          <a:spcPts val="0"/>
                        </a:spcAft>
                        <a:buFont typeface="Calibri"/>
                        <a:buChar char="-"/>
                      </a:pPr>
                      <a:r>
                        <a:rPr lang="en-NZ" sz="1200" dirty="0">
                          <a:solidFill>
                            <a:schemeClr val="tx1"/>
                          </a:solidFill>
                          <a:effectLst/>
                        </a:rPr>
                        <a:t>By Monday 22</a:t>
                      </a:r>
                      <a:r>
                        <a:rPr lang="en-NZ" sz="1200" baseline="30000" dirty="0">
                          <a:solidFill>
                            <a:schemeClr val="tx1"/>
                          </a:solidFill>
                          <a:effectLst/>
                        </a:rPr>
                        <a:t>nd</a:t>
                      </a:r>
                      <a:r>
                        <a:rPr lang="en-NZ" sz="1200" dirty="0">
                          <a:solidFill>
                            <a:schemeClr val="tx1"/>
                          </a:solidFill>
                          <a:effectLst/>
                        </a:rPr>
                        <a:t> </a:t>
                      </a:r>
                      <a:endParaRPr lang="en-NZ" sz="1200" dirty="0" smtClean="0">
                        <a:solidFill>
                          <a:schemeClr val="tx1"/>
                        </a:solidFill>
                        <a:effectLst/>
                      </a:endParaRPr>
                    </a:p>
                    <a:p>
                      <a:pPr marL="342900" lvl="0" indent="-342900">
                        <a:lnSpc>
                          <a:spcPct val="115000"/>
                        </a:lnSpc>
                        <a:spcAft>
                          <a:spcPts val="0"/>
                        </a:spcAft>
                        <a:buFont typeface="Calibri"/>
                        <a:buChar char="-"/>
                      </a:pPr>
                      <a:endParaRPr lang="en-NZ" sz="1200" dirty="0">
                        <a:solidFill>
                          <a:schemeClr val="tx1"/>
                        </a:solidFill>
                        <a:effectLst/>
                      </a:endParaRPr>
                    </a:p>
                    <a:p>
                      <a:pPr marL="342900" lvl="0" indent="-342900">
                        <a:lnSpc>
                          <a:spcPct val="115000"/>
                        </a:lnSpc>
                        <a:spcAft>
                          <a:spcPts val="0"/>
                        </a:spcAft>
                        <a:buFont typeface="Calibri"/>
                        <a:buChar char="-"/>
                      </a:pPr>
                      <a:r>
                        <a:rPr lang="en-NZ" sz="1200" dirty="0">
                          <a:solidFill>
                            <a:schemeClr val="tx1"/>
                          </a:solidFill>
                          <a:effectLst/>
                        </a:rPr>
                        <a:t>By Monday 22</a:t>
                      </a:r>
                      <a:r>
                        <a:rPr lang="en-NZ" sz="1200" baseline="30000" dirty="0">
                          <a:solidFill>
                            <a:schemeClr val="tx1"/>
                          </a:solidFill>
                          <a:effectLst/>
                        </a:rPr>
                        <a:t>nd</a:t>
                      </a:r>
                      <a:r>
                        <a:rPr lang="en-NZ" sz="1200" dirty="0">
                          <a:solidFill>
                            <a:schemeClr val="tx1"/>
                          </a:solidFill>
                          <a:effectLst/>
                        </a:rPr>
                        <a:t> </a:t>
                      </a:r>
                    </a:p>
                    <a:p>
                      <a:pPr marL="342900" lvl="0" indent="-342900">
                        <a:lnSpc>
                          <a:spcPct val="115000"/>
                        </a:lnSpc>
                        <a:spcAft>
                          <a:spcPts val="0"/>
                        </a:spcAft>
                        <a:buFont typeface="Calibri"/>
                        <a:buChar char="-"/>
                      </a:pPr>
                      <a:r>
                        <a:rPr lang="en-NZ" sz="1200" dirty="0" smtClean="0">
                          <a:solidFill>
                            <a:schemeClr val="tx1"/>
                          </a:solidFill>
                          <a:effectLst/>
                        </a:rPr>
                        <a:t>Immediately</a:t>
                      </a:r>
                      <a:r>
                        <a:rPr lang="en-NZ" sz="1200" dirty="0">
                          <a:solidFill>
                            <a:schemeClr val="tx1"/>
                          </a:solidFill>
                          <a:effectLst/>
                        </a:rPr>
                        <a:t> </a:t>
                      </a:r>
                    </a:p>
                    <a:p>
                      <a:pPr marL="342900" lvl="0" indent="-342900">
                        <a:lnSpc>
                          <a:spcPct val="115000"/>
                        </a:lnSpc>
                        <a:spcAft>
                          <a:spcPts val="0"/>
                        </a:spcAft>
                        <a:buFont typeface="Calibri"/>
                        <a:buChar char="-"/>
                      </a:pPr>
                      <a:r>
                        <a:rPr lang="en-NZ" sz="1200" dirty="0" smtClean="0">
                          <a:solidFill>
                            <a:schemeClr val="tx1"/>
                          </a:solidFill>
                          <a:effectLst/>
                        </a:rPr>
                        <a:t>By </a:t>
                      </a:r>
                      <a:r>
                        <a:rPr lang="en-NZ" sz="1200" dirty="0">
                          <a:solidFill>
                            <a:schemeClr val="tx1"/>
                          </a:solidFill>
                          <a:effectLst/>
                        </a:rPr>
                        <a:t>Thursday 25</a:t>
                      </a:r>
                      <a:r>
                        <a:rPr lang="en-NZ" sz="1200" baseline="30000" dirty="0">
                          <a:solidFill>
                            <a:schemeClr val="tx1"/>
                          </a:solidFill>
                          <a:effectLst/>
                        </a:rPr>
                        <a:t>th</a:t>
                      </a:r>
                      <a:r>
                        <a:rPr lang="en-NZ" sz="1200" dirty="0">
                          <a:solidFill>
                            <a:schemeClr val="tx1"/>
                          </a:solidFill>
                          <a:effectLst/>
                        </a:rPr>
                        <a:t> </a:t>
                      </a:r>
                      <a:endParaRPr lang="en-NZ" sz="1200" dirty="0">
                        <a:solidFill>
                          <a:schemeClr val="tx1"/>
                        </a:solidFill>
                        <a:effectLst/>
                        <a:latin typeface="Calibri"/>
                        <a:ea typeface="Calibri"/>
                        <a:cs typeface="Times New Roman"/>
                      </a:endParaRPr>
                    </a:p>
                  </a:txBody>
                  <a:tcPr marL="51435" marR="51435" marT="0" marB="0">
                    <a:solidFill>
                      <a:srgbClr val="00B0F0"/>
                    </a:solidFill>
                  </a:tcPr>
                </a:tc>
              </a:tr>
            </a:tbl>
          </a:graphicData>
        </a:graphic>
      </p:graphicFrame>
    </p:spTree>
    <p:extLst>
      <p:ext uri="{BB962C8B-B14F-4D97-AF65-F5344CB8AC3E}">
        <p14:creationId xmlns:p14="http://schemas.microsoft.com/office/powerpoint/2010/main" val="1774918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260648"/>
            <a:ext cx="8568952" cy="6247864"/>
          </a:xfrm>
          <a:prstGeom prst="rect">
            <a:avLst/>
          </a:prstGeom>
          <a:noFill/>
        </p:spPr>
        <p:txBody>
          <a:bodyPr wrap="square" rtlCol="0">
            <a:spAutoFit/>
          </a:bodyPr>
          <a:lstStyle/>
          <a:p>
            <a:r>
              <a:rPr lang="en-NZ" sz="1600" u="sng" dirty="0" smtClean="0"/>
              <a:t>Friday 26</a:t>
            </a:r>
            <a:r>
              <a:rPr lang="en-NZ" sz="1600" u="sng" baseline="30000" dirty="0" smtClean="0"/>
              <a:t>th</a:t>
            </a:r>
            <a:r>
              <a:rPr lang="en-NZ" sz="1600" u="sng" dirty="0" smtClean="0"/>
              <a:t> Ten-Pin Bowling Night Run-Sheet</a:t>
            </a:r>
          </a:p>
          <a:p>
            <a:endParaRPr lang="en-NZ" sz="1600" dirty="0"/>
          </a:p>
          <a:p>
            <a:r>
              <a:rPr lang="en-NZ" sz="1600" dirty="0" smtClean="0"/>
              <a:t>6.00pm – </a:t>
            </a:r>
            <a:r>
              <a:rPr lang="en-NZ" sz="1600" b="1" dirty="0" smtClean="0"/>
              <a:t>Leaders</a:t>
            </a:r>
            <a:r>
              <a:rPr lang="en-NZ" sz="1600" dirty="0" smtClean="0"/>
              <a:t> arrive at church. Pray together then </a:t>
            </a:r>
            <a:r>
              <a:rPr lang="en-NZ" sz="1600" b="1" dirty="0" smtClean="0"/>
              <a:t>Bob</a:t>
            </a:r>
            <a:r>
              <a:rPr lang="en-NZ" sz="1600" dirty="0" smtClean="0"/>
              <a:t> to brief everyone about the night.</a:t>
            </a:r>
          </a:p>
          <a:p>
            <a:endParaRPr lang="en-NZ" sz="1600" dirty="0"/>
          </a:p>
          <a:p>
            <a:r>
              <a:rPr lang="en-NZ" sz="1600" dirty="0" smtClean="0"/>
              <a:t>6:45pm – Youth and parents/drivers begin to arrive. All </a:t>
            </a:r>
            <a:r>
              <a:rPr lang="en-NZ" sz="1600" b="1" dirty="0" smtClean="0"/>
              <a:t>leaders</a:t>
            </a:r>
            <a:r>
              <a:rPr lang="en-NZ" sz="1600" dirty="0" smtClean="0"/>
              <a:t> there to welcome and chat to them.</a:t>
            </a:r>
          </a:p>
          <a:p>
            <a:endParaRPr lang="en-NZ" sz="1600" dirty="0"/>
          </a:p>
          <a:p>
            <a:r>
              <a:rPr lang="en-NZ" sz="1600" dirty="0" smtClean="0"/>
              <a:t>7:00pm – </a:t>
            </a:r>
            <a:r>
              <a:rPr lang="en-NZ" sz="1600" b="1" dirty="0" smtClean="0"/>
              <a:t>Katrina</a:t>
            </a:r>
            <a:r>
              <a:rPr lang="en-NZ" sz="1600" dirty="0" smtClean="0"/>
              <a:t> to shepherd everyone into the church sanctuary. </a:t>
            </a:r>
            <a:r>
              <a:rPr lang="en-NZ" sz="1600" b="1" dirty="0" smtClean="0"/>
              <a:t>Bob</a:t>
            </a:r>
            <a:r>
              <a:rPr lang="en-NZ" sz="1600" dirty="0" smtClean="0"/>
              <a:t> collects money for bowling.</a:t>
            </a:r>
          </a:p>
          <a:p>
            <a:endParaRPr lang="en-NZ" sz="1600" dirty="0"/>
          </a:p>
          <a:p>
            <a:r>
              <a:rPr lang="en-NZ" sz="1600" dirty="0" smtClean="0"/>
              <a:t>7:10pm – </a:t>
            </a:r>
            <a:r>
              <a:rPr lang="en-NZ" sz="1600" b="1" dirty="0" smtClean="0"/>
              <a:t>James</a:t>
            </a:r>
            <a:r>
              <a:rPr lang="en-NZ" sz="1600" dirty="0" smtClean="0"/>
              <a:t> to welcome everyone from the front. </a:t>
            </a:r>
            <a:r>
              <a:rPr lang="en-NZ" sz="1600" b="1" dirty="0" smtClean="0"/>
              <a:t>Jess</a:t>
            </a:r>
            <a:r>
              <a:rPr lang="en-NZ" sz="1600" dirty="0" smtClean="0"/>
              <a:t> to do notices (youth service next week, </a:t>
            </a:r>
          </a:p>
          <a:p>
            <a:r>
              <a:rPr lang="en-NZ" sz="1600" dirty="0"/>
              <a:t> </a:t>
            </a:r>
            <a:r>
              <a:rPr lang="en-NZ" sz="1600" dirty="0" smtClean="0"/>
              <a:t>                 camp coming up next  month, lost property, children’s ministry looking for leaders) while </a:t>
            </a:r>
          </a:p>
          <a:p>
            <a:r>
              <a:rPr lang="en-NZ" sz="1600" dirty="0"/>
              <a:t> </a:t>
            </a:r>
            <a:r>
              <a:rPr lang="en-NZ" sz="1600" dirty="0" smtClean="0"/>
              <a:t>                 </a:t>
            </a:r>
            <a:r>
              <a:rPr lang="en-NZ" sz="1600" b="1" dirty="0" smtClean="0"/>
              <a:t>Bob</a:t>
            </a:r>
            <a:r>
              <a:rPr lang="en-NZ" sz="1600" dirty="0" smtClean="0"/>
              <a:t> does final headcount and checks off against passenger list.</a:t>
            </a:r>
          </a:p>
          <a:p>
            <a:endParaRPr lang="en-NZ" sz="1600" dirty="0"/>
          </a:p>
          <a:p>
            <a:r>
              <a:rPr lang="en-NZ" sz="1600" dirty="0" smtClean="0"/>
              <a:t>7:20pm – </a:t>
            </a:r>
            <a:r>
              <a:rPr lang="en-NZ" sz="1600" b="1" dirty="0" smtClean="0"/>
              <a:t>Bob</a:t>
            </a:r>
            <a:r>
              <a:rPr lang="en-NZ" sz="1600" dirty="0" smtClean="0"/>
              <a:t> to read out passenger list and send cars off to Pins bowling alley.</a:t>
            </a:r>
          </a:p>
          <a:p>
            <a:endParaRPr lang="en-NZ" sz="1600" dirty="0"/>
          </a:p>
          <a:p>
            <a:r>
              <a:rPr lang="en-NZ" sz="1600" dirty="0" smtClean="0"/>
              <a:t>7:30pm – arrive at Pins. All </a:t>
            </a:r>
            <a:r>
              <a:rPr lang="en-NZ" sz="1600" b="1" dirty="0" smtClean="0"/>
              <a:t>leaders</a:t>
            </a:r>
            <a:r>
              <a:rPr lang="en-NZ" sz="1600" dirty="0" smtClean="0"/>
              <a:t> to get youth gathered in foyer. </a:t>
            </a:r>
            <a:r>
              <a:rPr lang="en-NZ" sz="1600" b="1" dirty="0" smtClean="0"/>
              <a:t>Bob</a:t>
            </a:r>
            <a:r>
              <a:rPr lang="en-NZ" sz="1600" dirty="0" smtClean="0"/>
              <a:t> pays.</a:t>
            </a:r>
          </a:p>
          <a:p>
            <a:endParaRPr lang="en-NZ" sz="1600" dirty="0"/>
          </a:p>
          <a:p>
            <a:r>
              <a:rPr lang="en-NZ" sz="1600" dirty="0" smtClean="0"/>
              <a:t>7:35pm – </a:t>
            </a:r>
            <a:r>
              <a:rPr lang="en-NZ" sz="1600" b="1" dirty="0" smtClean="0"/>
              <a:t>Katrina</a:t>
            </a:r>
            <a:r>
              <a:rPr lang="en-NZ" sz="1600" dirty="0" smtClean="0"/>
              <a:t> to shepherd everyone up to get shoes and into lanes.</a:t>
            </a:r>
          </a:p>
          <a:p>
            <a:endParaRPr lang="en-NZ" sz="1600" dirty="0"/>
          </a:p>
          <a:p>
            <a:r>
              <a:rPr lang="en-NZ" sz="1600" dirty="0" smtClean="0"/>
              <a:t>8:45pm – All </a:t>
            </a:r>
            <a:r>
              <a:rPr lang="en-NZ" sz="1600" b="1" dirty="0" smtClean="0"/>
              <a:t>leaders</a:t>
            </a:r>
            <a:r>
              <a:rPr lang="en-NZ" sz="1600" dirty="0" smtClean="0"/>
              <a:t> to get youth gathered back in foyer. </a:t>
            </a:r>
            <a:r>
              <a:rPr lang="en-NZ" sz="1600" b="1" dirty="0" smtClean="0"/>
              <a:t>Jess</a:t>
            </a:r>
            <a:r>
              <a:rPr lang="en-NZ" sz="1600" dirty="0" smtClean="0"/>
              <a:t> to thank everyone for coming and </a:t>
            </a:r>
          </a:p>
          <a:p>
            <a:r>
              <a:rPr lang="en-NZ" sz="1600" dirty="0"/>
              <a:t> </a:t>
            </a:r>
            <a:r>
              <a:rPr lang="en-NZ" sz="1600" dirty="0" smtClean="0"/>
              <a:t>                 remind them again of next week’s youth service while </a:t>
            </a:r>
            <a:r>
              <a:rPr lang="en-NZ" sz="1600" b="1" dirty="0" smtClean="0"/>
              <a:t>Bob</a:t>
            </a:r>
            <a:r>
              <a:rPr lang="en-NZ" sz="1600" dirty="0" smtClean="0"/>
              <a:t> does headcount. Send cars back </a:t>
            </a:r>
          </a:p>
          <a:p>
            <a:r>
              <a:rPr lang="en-NZ" sz="1600" dirty="0"/>
              <a:t> </a:t>
            </a:r>
            <a:r>
              <a:rPr lang="en-NZ" sz="1600" dirty="0" smtClean="0"/>
              <a:t>                 to church.</a:t>
            </a:r>
          </a:p>
          <a:p>
            <a:endParaRPr lang="en-NZ" sz="1600" dirty="0"/>
          </a:p>
          <a:p>
            <a:r>
              <a:rPr lang="en-NZ" sz="1600" dirty="0" smtClean="0"/>
              <a:t>9:00pm – Arrive back at church. All </a:t>
            </a:r>
            <a:r>
              <a:rPr lang="en-NZ" sz="1600" b="1" dirty="0" smtClean="0"/>
              <a:t>leaders</a:t>
            </a:r>
            <a:r>
              <a:rPr lang="en-NZ" sz="1600" dirty="0" smtClean="0"/>
              <a:t> to stay until last youth has gone. </a:t>
            </a:r>
            <a:endParaRPr lang="en-NZ" sz="1600" dirty="0"/>
          </a:p>
          <a:p>
            <a:endParaRPr lang="en-NZ" sz="1600" dirty="0" smtClean="0"/>
          </a:p>
          <a:p>
            <a:r>
              <a:rPr lang="en-NZ" sz="1600" dirty="0" smtClean="0"/>
              <a:t>9:10pm – </a:t>
            </a:r>
            <a:r>
              <a:rPr lang="en-NZ" sz="1600" b="1" dirty="0" smtClean="0"/>
              <a:t>Leaders</a:t>
            </a:r>
            <a:r>
              <a:rPr lang="en-NZ" sz="1600" dirty="0" smtClean="0"/>
              <a:t> debrief and prayer. </a:t>
            </a:r>
            <a:r>
              <a:rPr lang="en-NZ" sz="1600" b="1" dirty="0" smtClean="0"/>
              <a:t>Bob</a:t>
            </a:r>
            <a:r>
              <a:rPr lang="en-NZ" sz="1600" dirty="0" smtClean="0"/>
              <a:t> to lock up church.</a:t>
            </a:r>
            <a:endParaRPr lang="en-NZ" dirty="0"/>
          </a:p>
        </p:txBody>
      </p:sp>
    </p:spTree>
    <p:extLst>
      <p:ext uri="{BB962C8B-B14F-4D97-AF65-F5344CB8AC3E}">
        <p14:creationId xmlns:p14="http://schemas.microsoft.com/office/powerpoint/2010/main" val="3386668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632848" cy="5674642"/>
          </a:xfrm>
        </p:spPr>
        <p:txBody>
          <a:bodyPr>
            <a:noAutofit/>
          </a:bodyPr>
          <a:lstStyle/>
          <a:p>
            <a:pPr algn="l"/>
            <a:r>
              <a:rPr lang="en-NZ" sz="3600" dirty="0" smtClean="0">
                <a:latin typeface="Coolvetica Rg" panose="020B0603030602020004" pitchFamily="34" charset="0"/>
              </a:rPr>
              <a:t>A good leader aims to oversee everything and overlook nothing</a:t>
            </a:r>
            <a:r>
              <a:rPr lang="en-NZ" sz="3600" dirty="0" smtClean="0"/>
              <a:t>.</a:t>
            </a:r>
            <a:endParaRPr lang="en-NZ" sz="3600" dirty="0"/>
          </a:p>
        </p:txBody>
      </p:sp>
    </p:spTree>
    <p:extLst>
      <p:ext uri="{BB962C8B-B14F-4D97-AF65-F5344CB8AC3E}">
        <p14:creationId xmlns:p14="http://schemas.microsoft.com/office/powerpoint/2010/main" val="3062777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107950" y="188913"/>
            <a:ext cx="8856663" cy="1563687"/>
          </a:xfrm>
        </p:spPr>
        <p:txBody>
          <a:bodyPr/>
          <a:lstStyle/>
          <a:p>
            <a:r>
              <a:rPr lang="en-NZ" dirty="0" smtClean="0">
                <a:latin typeface="Coolvetica Rg" panose="020B0603030602020004" pitchFamily="34" charset="0"/>
              </a:rPr>
              <a:t>LEADERS CAN </a:t>
            </a:r>
            <a:r>
              <a:rPr lang="en-NZ" dirty="0" smtClean="0">
                <a:solidFill>
                  <a:srgbClr val="EF6B25"/>
                </a:solidFill>
                <a:latin typeface="Coolvetica Rg" panose="020B0603030602020004" pitchFamily="34" charset="0"/>
              </a:rPr>
              <a:t>CONNECT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683568" y="332656"/>
            <a:ext cx="7772400" cy="1143000"/>
          </a:xfrm>
        </p:spPr>
        <p:txBody>
          <a:bodyPr/>
          <a:lstStyle/>
          <a:p>
            <a:r>
              <a:rPr lang="en-NZ" dirty="0" smtClean="0">
                <a:latin typeface="Coolvetica Rg" panose="020B0603030602020004" pitchFamily="34" charset="0"/>
              </a:rPr>
              <a:t>LEADERS CAN </a:t>
            </a:r>
            <a:r>
              <a:rPr lang="en-NZ" dirty="0">
                <a:solidFill>
                  <a:srgbClr val="EF6B25"/>
                </a:solidFill>
                <a:latin typeface="Coolvetica Rg" panose="020B0603030602020004" pitchFamily="34" charset="0"/>
              </a:rPr>
              <a:t>CELEBRATE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80920" cy="5661248"/>
          </a:xfrm>
        </p:spPr>
        <p:txBody>
          <a:bodyPr>
            <a:noAutofit/>
          </a:bodyPr>
          <a:lstStyle/>
          <a:p>
            <a:pPr algn="l"/>
            <a:r>
              <a:rPr lang="en-NZ" sz="3200" dirty="0" smtClean="0">
                <a:latin typeface="Arial" panose="020B0604020202020204" pitchFamily="34" charset="0"/>
                <a:cs typeface="Arial" panose="020B0604020202020204" pitchFamily="34" charset="0"/>
              </a:rPr>
              <a:t>When </a:t>
            </a:r>
            <a:r>
              <a:rPr lang="en-NZ" sz="3200" dirty="0">
                <a:latin typeface="Arial" panose="020B0604020202020204" pitchFamily="34" charset="0"/>
                <a:cs typeface="Arial" panose="020B0604020202020204" pitchFamily="34" charset="0"/>
              </a:rPr>
              <a:t>we make it a habit of looking for things to celebrate we create an environment where FAITH and EXPECTANCY can flourish. </a:t>
            </a:r>
            <a:r>
              <a:rPr lang="en-NZ" sz="3200" dirty="0" smtClean="0">
                <a:latin typeface="Arial" panose="020B0604020202020204" pitchFamily="34" charset="0"/>
                <a:cs typeface="Arial" panose="020B0604020202020204" pitchFamily="34" charset="0"/>
              </a:rPr>
              <a:t/>
            </a:r>
            <a:br>
              <a:rPr lang="en-NZ" sz="3200" dirty="0" smtClean="0">
                <a:latin typeface="Arial" panose="020B0604020202020204" pitchFamily="34" charset="0"/>
                <a:cs typeface="Arial" panose="020B0604020202020204" pitchFamily="34" charset="0"/>
              </a:rPr>
            </a:br>
            <a:r>
              <a:rPr lang="en-NZ" sz="3200" dirty="0">
                <a:latin typeface="Arial" panose="020B0604020202020204" pitchFamily="34" charset="0"/>
                <a:cs typeface="Arial" panose="020B0604020202020204" pitchFamily="34" charset="0"/>
              </a:rPr>
              <a:t/>
            </a:r>
            <a:br>
              <a:rPr lang="en-NZ" sz="3200" dirty="0">
                <a:latin typeface="Arial" panose="020B0604020202020204" pitchFamily="34" charset="0"/>
                <a:cs typeface="Arial" panose="020B0604020202020204" pitchFamily="34" charset="0"/>
              </a:rPr>
            </a:br>
            <a:r>
              <a:rPr lang="en-NZ" sz="3200" dirty="0" smtClean="0">
                <a:latin typeface="Arial" panose="020B0604020202020204" pitchFamily="34" charset="0"/>
                <a:cs typeface="Arial" panose="020B0604020202020204" pitchFamily="34" charset="0"/>
              </a:rPr>
              <a:t>When </a:t>
            </a:r>
            <a:r>
              <a:rPr lang="en-NZ" sz="3200" dirty="0">
                <a:latin typeface="Arial" panose="020B0604020202020204" pitchFamily="34" charset="0"/>
                <a:cs typeface="Arial" panose="020B0604020202020204" pitchFamily="34" charset="0"/>
              </a:rPr>
              <a:t>we don’t celebrate well we can end up becoming NEGATIVE and PESSIMISTIC</a:t>
            </a:r>
            <a:r>
              <a:rPr lang="en-NZ" sz="3200" dirty="0" smtClean="0">
                <a:latin typeface="Arial" panose="020B0604020202020204" pitchFamily="34" charset="0"/>
                <a:cs typeface="Arial" panose="020B0604020202020204" pitchFamily="34" charset="0"/>
              </a:rPr>
              <a:t>.</a:t>
            </a:r>
            <a:r>
              <a:rPr lang="en-NZ"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8779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992888" cy="5805264"/>
          </a:xfrm>
        </p:spPr>
        <p:txBody>
          <a:bodyPr>
            <a:noAutofit/>
          </a:bodyPr>
          <a:lstStyle/>
          <a:p>
            <a:pPr algn="l"/>
            <a:r>
              <a:rPr lang="en-NZ" sz="3200" dirty="0" smtClean="0">
                <a:latin typeface="Arial" panose="020B0604020202020204" pitchFamily="34" charset="0"/>
                <a:cs typeface="Arial" panose="020B0604020202020204" pitchFamily="34" charset="0"/>
              </a:rPr>
              <a:t>Sometimes our PERSPECTIVE stops us from celebrating.</a:t>
            </a:r>
            <a:endParaRPr lang="en-N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881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776864" cy="5805264"/>
          </a:xfrm>
        </p:spPr>
        <p:txBody>
          <a:bodyPr>
            <a:noAutofit/>
          </a:bodyPr>
          <a:lstStyle/>
          <a:p>
            <a:pPr algn="l"/>
            <a:r>
              <a:rPr lang="en-NZ" sz="3600" dirty="0" smtClean="0">
                <a:latin typeface="Coolvetica Rg" panose="020B0603030602020004" pitchFamily="34" charset="0"/>
              </a:rPr>
              <a:t>Celebration elevates your enthusiasm and escalates your expectation!</a:t>
            </a:r>
            <a:endParaRPr lang="en-NZ" sz="3600" dirty="0">
              <a:latin typeface="Coolvetica Rg" panose="020B0603030602020004" pitchFamily="34" charset="0"/>
            </a:endParaRPr>
          </a:p>
        </p:txBody>
      </p:sp>
    </p:spTree>
    <p:extLst>
      <p:ext uri="{BB962C8B-B14F-4D97-AF65-F5344CB8AC3E}">
        <p14:creationId xmlns:p14="http://schemas.microsoft.com/office/powerpoint/2010/main" val="1828805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560840" cy="4954562"/>
          </a:xfrm>
        </p:spPr>
        <p:txBody>
          <a:bodyPr>
            <a:noAutofit/>
          </a:bodyPr>
          <a:lstStyle/>
          <a:p>
            <a:pPr algn="l"/>
            <a:r>
              <a:rPr lang="en-NZ" sz="2800" dirty="0" smtClean="0">
                <a:latin typeface="Arial" panose="020B0604020202020204" pitchFamily="34" charset="0"/>
                <a:cs typeface="Arial" panose="020B0604020202020204" pitchFamily="34" charset="0"/>
              </a:rPr>
              <a:t>Leadership </a:t>
            </a:r>
            <a:r>
              <a:rPr lang="en-NZ" sz="2800" dirty="0">
                <a:latin typeface="Arial" panose="020B0604020202020204" pitchFamily="34" charset="0"/>
                <a:cs typeface="Arial" panose="020B0604020202020204" pitchFamily="34" charset="0"/>
              </a:rPr>
              <a:t>is about PEOPLE and so a huge part of being a good leader is building and maintaining good RELATIONSHIPS. </a:t>
            </a:r>
            <a:r>
              <a:rPr lang="en-NZ" sz="2800" dirty="0" smtClean="0">
                <a:latin typeface="Arial" panose="020B0604020202020204" pitchFamily="34" charset="0"/>
                <a:cs typeface="Arial" panose="020B0604020202020204" pitchFamily="34" charset="0"/>
              </a:rPr>
              <a:t/>
            </a:r>
            <a:br>
              <a:rPr lang="en-NZ" sz="2800" dirty="0" smtClean="0">
                <a:latin typeface="Arial" panose="020B0604020202020204" pitchFamily="34" charset="0"/>
                <a:cs typeface="Arial" panose="020B0604020202020204" pitchFamily="34" charset="0"/>
              </a:rPr>
            </a:br>
            <a:r>
              <a:rPr lang="en-NZ" sz="2800" dirty="0">
                <a:latin typeface="Arial" panose="020B0604020202020204" pitchFamily="34" charset="0"/>
                <a:cs typeface="Arial" panose="020B0604020202020204" pitchFamily="34" charset="0"/>
              </a:rPr>
              <a:t/>
            </a:r>
            <a:br>
              <a:rPr lang="en-NZ" sz="2800" dirty="0">
                <a:latin typeface="Arial" panose="020B0604020202020204" pitchFamily="34" charset="0"/>
                <a:cs typeface="Arial" panose="020B0604020202020204" pitchFamily="34" charset="0"/>
              </a:rPr>
            </a:br>
            <a:r>
              <a:rPr lang="en-NZ" sz="2800" dirty="0" smtClean="0">
                <a:latin typeface="Arial" panose="020B0604020202020204" pitchFamily="34" charset="0"/>
                <a:cs typeface="Arial" panose="020B0604020202020204" pitchFamily="34" charset="0"/>
              </a:rPr>
              <a:t>Good leaders seek to connect with the people in their group, not just to get them to do or be what you want them to, but simply because you recognize the VALUE and WORTH of people.</a:t>
            </a:r>
            <a:br>
              <a:rPr lang="en-NZ" sz="2800" dirty="0" smtClean="0">
                <a:latin typeface="Arial" panose="020B0604020202020204" pitchFamily="34" charset="0"/>
                <a:cs typeface="Arial" panose="020B0604020202020204" pitchFamily="34" charset="0"/>
              </a:rPr>
            </a:br>
            <a:r>
              <a:rPr lang="en-NZ" sz="2800" dirty="0">
                <a:latin typeface="Arial" panose="020B0604020202020204" pitchFamily="34" charset="0"/>
                <a:cs typeface="Arial" panose="020B0604020202020204" pitchFamily="34" charset="0"/>
              </a:rPr>
              <a:t/>
            </a:r>
            <a:br>
              <a:rPr lang="en-NZ" sz="2800" dirty="0">
                <a:latin typeface="Arial" panose="020B0604020202020204" pitchFamily="34" charset="0"/>
                <a:cs typeface="Arial" panose="020B0604020202020204" pitchFamily="34" charset="0"/>
              </a:rPr>
            </a:br>
            <a:r>
              <a:rPr lang="en-NZ" sz="2800" dirty="0" smtClean="0">
                <a:latin typeface="Arial" panose="020B0604020202020204" pitchFamily="34" charset="0"/>
                <a:cs typeface="Arial" panose="020B0604020202020204" pitchFamily="34" charset="0"/>
              </a:rPr>
              <a:t>Connection is about sharing COMMON GROUND with someone.</a:t>
            </a:r>
            <a:endParaRPr lang="en-NZ"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59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488832" cy="5026570"/>
          </a:xfrm>
        </p:spPr>
        <p:txBody>
          <a:bodyPr>
            <a:noAutofit/>
          </a:bodyPr>
          <a:lstStyle/>
          <a:p>
            <a:pPr algn="l"/>
            <a:r>
              <a:rPr lang="en-NZ" sz="3200" dirty="0" smtClean="0">
                <a:latin typeface="Arial" panose="020B0604020202020204" pitchFamily="34" charset="0"/>
                <a:cs typeface="Arial" panose="020B0604020202020204" pitchFamily="34" charset="0"/>
              </a:rPr>
              <a:t>Connecting with people often requires PERSEVERANCE as it can take a long time for barriers to come down. </a:t>
            </a:r>
            <a:br>
              <a:rPr lang="en-NZ" sz="3200" dirty="0" smtClean="0">
                <a:latin typeface="Arial" panose="020B0604020202020204" pitchFamily="34" charset="0"/>
                <a:cs typeface="Arial" panose="020B0604020202020204" pitchFamily="34" charset="0"/>
              </a:rPr>
            </a:br>
            <a:r>
              <a:rPr lang="en-NZ" sz="3200" dirty="0">
                <a:latin typeface="Arial" panose="020B0604020202020204" pitchFamily="34" charset="0"/>
                <a:cs typeface="Arial" panose="020B0604020202020204" pitchFamily="34" charset="0"/>
              </a:rPr>
              <a:t/>
            </a:r>
            <a:br>
              <a:rPr lang="en-NZ" sz="3200" dirty="0">
                <a:latin typeface="Arial" panose="020B0604020202020204" pitchFamily="34" charset="0"/>
                <a:cs typeface="Arial" panose="020B0604020202020204" pitchFamily="34" charset="0"/>
              </a:rPr>
            </a:br>
            <a:r>
              <a:rPr lang="en-NZ" sz="3200" dirty="0" smtClean="0">
                <a:latin typeface="Arial" panose="020B0604020202020204" pitchFamily="34" charset="0"/>
                <a:cs typeface="Arial" panose="020B0604020202020204" pitchFamily="34" charset="0"/>
              </a:rPr>
              <a:t>It may require COURAGE on the leader’s part as when we offer connection we become vulnerable to feelings of rejection or awkwardness if it isn’t received easily.</a:t>
            </a:r>
            <a:endParaRPr lang="en-N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26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200800" cy="5242594"/>
          </a:xfrm>
        </p:spPr>
        <p:txBody>
          <a:bodyPr>
            <a:noAutofit/>
          </a:bodyPr>
          <a:lstStyle/>
          <a:p>
            <a:pPr algn="l"/>
            <a:r>
              <a:rPr lang="en-NZ" sz="2800" dirty="0" smtClean="0">
                <a:latin typeface="Arial" panose="020B0604020202020204" pitchFamily="34" charset="0"/>
                <a:cs typeface="Arial" panose="020B0604020202020204" pitchFamily="34" charset="0"/>
              </a:rPr>
              <a:t>The best youth groups feel like a FAMILY. </a:t>
            </a:r>
            <a:br>
              <a:rPr lang="en-NZ" sz="2800" dirty="0" smtClean="0">
                <a:latin typeface="Arial" panose="020B0604020202020204" pitchFamily="34" charset="0"/>
                <a:cs typeface="Arial" panose="020B0604020202020204" pitchFamily="34" charset="0"/>
              </a:rPr>
            </a:br>
            <a:r>
              <a:rPr lang="en-NZ" sz="2800" dirty="0" smtClean="0">
                <a:latin typeface="Arial" panose="020B0604020202020204" pitchFamily="34" charset="0"/>
                <a:cs typeface="Arial" panose="020B0604020202020204" pitchFamily="34" charset="0"/>
              </a:rPr>
              <a:t/>
            </a:r>
            <a:br>
              <a:rPr lang="en-NZ" sz="2800" dirty="0" smtClean="0">
                <a:latin typeface="Arial" panose="020B0604020202020204" pitchFamily="34" charset="0"/>
                <a:cs typeface="Arial" panose="020B0604020202020204" pitchFamily="34" charset="0"/>
              </a:rPr>
            </a:br>
            <a:r>
              <a:rPr lang="en-NZ" sz="2800" dirty="0" smtClean="0">
                <a:latin typeface="Arial" panose="020B0604020202020204" pitchFamily="34" charset="0"/>
                <a:cs typeface="Arial" panose="020B0604020202020204" pitchFamily="34" charset="0"/>
              </a:rPr>
              <a:t>Good leaders seek to STRENGTHEN the existing relationships within the group and try to connect individuals who are on the FRINGE. </a:t>
            </a:r>
            <a:br>
              <a:rPr lang="en-NZ" sz="2800" dirty="0" smtClean="0">
                <a:latin typeface="Arial" panose="020B0604020202020204" pitchFamily="34" charset="0"/>
                <a:cs typeface="Arial" panose="020B0604020202020204" pitchFamily="34" charset="0"/>
              </a:rPr>
            </a:br>
            <a:r>
              <a:rPr lang="en-NZ" sz="2800" dirty="0" smtClean="0">
                <a:latin typeface="Arial" panose="020B0604020202020204" pitchFamily="34" charset="0"/>
                <a:cs typeface="Arial" panose="020B0604020202020204" pitchFamily="34" charset="0"/>
              </a:rPr>
              <a:t/>
            </a:r>
            <a:br>
              <a:rPr lang="en-NZ" sz="2800" dirty="0" smtClean="0">
                <a:latin typeface="Arial" panose="020B0604020202020204" pitchFamily="34" charset="0"/>
                <a:cs typeface="Arial" panose="020B0604020202020204" pitchFamily="34" charset="0"/>
              </a:rPr>
            </a:br>
            <a:r>
              <a:rPr lang="en-NZ" sz="2800" dirty="0" smtClean="0">
                <a:latin typeface="Arial" panose="020B0604020202020204" pitchFamily="34" charset="0"/>
                <a:cs typeface="Arial" panose="020B0604020202020204" pitchFamily="34" charset="0"/>
              </a:rPr>
              <a:t>While it is natural that within a group there will be certain sub-groups of people who connect with each other more than the rest of the group, leaders need to also work to help those connections not be too EXCLUSIVE.</a:t>
            </a:r>
            <a:endParaRPr lang="en-NZ"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344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4638"/>
            <a:ext cx="8136904" cy="5962674"/>
          </a:xfrm>
        </p:spPr>
        <p:txBody>
          <a:bodyPr>
            <a:noAutofit/>
          </a:bodyPr>
          <a:lstStyle/>
          <a:p>
            <a:pPr algn="l"/>
            <a:r>
              <a:rPr lang="en-NZ" sz="3200" dirty="0" smtClean="0">
                <a:latin typeface="Arial" panose="020B0604020202020204" pitchFamily="34" charset="0"/>
                <a:cs typeface="Arial" panose="020B0604020202020204" pitchFamily="34" charset="0"/>
              </a:rPr>
              <a:t>It is our job as youth leaders to NOTICE people who seem on the outside and to try to INTEGRATE them into the group.</a:t>
            </a:r>
            <a:endParaRPr lang="en-N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210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4638"/>
            <a:ext cx="6840760" cy="6466730"/>
          </a:xfrm>
        </p:spPr>
        <p:txBody>
          <a:bodyPr>
            <a:noAutofit/>
          </a:bodyPr>
          <a:lstStyle/>
          <a:p>
            <a:pPr algn="l"/>
            <a:r>
              <a:rPr lang="en-NZ" sz="3600" dirty="0" smtClean="0">
                <a:latin typeface="Coolvetica Rg" panose="020B0603030602020004" pitchFamily="34" charset="0"/>
              </a:rPr>
              <a:t>Connection builds a bridge between people that allows information, ideas and intimacy to cross</a:t>
            </a:r>
            <a:r>
              <a:rPr lang="en-NZ" sz="3600" dirty="0" smtClean="0"/>
              <a:t>.</a:t>
            </a:r>
            <a:endParaRPr lang="en-NZ" sz="3600" dirty="0"/>
          </a:p>
        </p:txBody>
      </p:sp>
    </p:spTree>
    <p:extLst>
      <p:ext uri="{BB962C8B-B14F-4D97-AF65-F5344CB8AC3E}">
        <p14:creationId xmlns:p14="http://schemas.microsoft.com/office/powerpoint/2010/main" val="82645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7411" name="Title 1"/>
          <p:cNvSpPr>
            <a:spLocks noGrp="1"/>
          </p:cNvSpPr>
          <p:nvPr>
            <p:ph type="title"/>
          </p:nvPr>
        </p:nvSpPr>
        <p:spPr>
          <a:xfrm>
            <a:off x="250824" y="548680"/>
            <a:ext cx="8137599" cy="1296144"/>
          </a:xfrm>
        </p:spPr>
        <p:txBody>
          <a:bodyPr>
            <a:noAutofit/>
          </a:bodyPr>
          <a:lstStyle/>
          <a:p>
            <a:r>
              <a:rPr lang="en-NZ" dirty="0" smtClean="0">
                <a:latin typeface="Coolvetica Rg" panose="020B0603030602020004" pitchFamily="34" charset="0"/>
              </a:rPr>
              <a:t>LEADERS CAN </a:t>
            </a:r>
            <a:r>
              <a:rPr lang="en-NZ" dirty="0">
                <a:solidFill>
                  <a:srgbClr val="EF6B25"/>
                </a:solidFill>
                <a:latin typeface="Coolvetica Rg" panose="020B0603030602020004" pitchFamily="34" charset="0"/>
              </a:rPr>
              <a:t>COLLABORATE</a:t>
            </a:r>
          </a:p>
        </p:txBody>
      </p:sp>
    </p:spTree>
    <p:extLst>
      <p:ext uri="{BB962C8B-B14F-4D97-AF65-F5344CB8AC3E}">
        <p14:creationId xmlns:p14="http://schemas.microsoft.com/office/powerpoint/2010/main" val="2372360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560840" cy="5256584"/>
          </a:xfrm>
        </p:spPr>
        <p:txBody>
          <a:bodyPr>
            <a:noAutofit/>
          </a:bodyPr>
          <a:lstStyle/>
          <a:p>
            <a:pPr algn="l"/>
            <a:r>
              <a:rPr lang="en-NZ" sz="2800" dirty="0">
                <a:latin typeface="Arial" panose="020B0604020202020204" pitchFamily="34" charset="0"/>
                <a:cs typeface="Arial" panose="020B0604020202020204" pitchFamily="34" charset="0"/>
              </a:rPr>
              <a:t>Leaders need to be able to work alone, however they also need to be able to work as a TEAM. </a:t>
            </a:r>
            <a:r>
              <a:rPr lang="en-NZ" sz="2800" dirty="0" smtClean="0">
                <a:latin typeface="Arial" panose="020B0604020202020204" pitchFamily="34" charset="0"/>
                <a:cs typeface="Arial" panose="020B0604020202020204" pitchFamily="34" charset="0"/>
              </a:rPr>
              <a:t>As </a:t>
            </a:r>
            <a:r>
              <a:rPr lang="en-NZ" sz="2800" dirty="0">
                <a:latin typeface="Arial" panose="020B0604020202020204" pitchFamily="34" charset="0"/>
                <a:cs typeface="Arial" panose="020B0604020202020204" pitchFamily="34" charset="0"/>
              </a:rPr>
              <a:t>Christians, God has designed us to NEED each other. </a:t>
            </a:r>
            <a:r>
              <a:rPr lang="en-NZ" sz="2800" dirty="0" smtClean="0">
                <a:latin typeface="Arial" panose="020B0604020202020204" pitchFamily="34" charset="0"/>
                <a:cs typeface="Arial" panose="020B0604020202020204" pitchFamily="34" charset="0"/>
              </a:rPr>
              <a:t/>
            </a:r>
            <a:br>
              <a:rPr lang="en-NZ" sz="2800" dirty="0" smtClean="0">
                <a:latin typeface="Arial" panose="020B0604020202020204" pitchFamily="34" charset="0"/>
                <a:cs typeface="Arial" panose="020B0604020202020204" pitchFamily="34" charset="0"/>
              </a:rPr>
            </a:br>
            <a:r>
              <a:rPr lang="en-NZ" sz="2800" dirty="0">
                <a:latin typeface="Arial" panose="020B0604020202020204" pitchFamily="34" charset="0"/>
                <a:cs typeface="Arial" panose="020B0604020202020204" pitchFamily="34" charset="0"/>
              </a:rPr>
              <a:t/>
            </a:r>
            <a:br>
              <a:rPr lang="en-NZ" sz="2800" dirty="0">
                <a:latin typeface="Arial" panose="020B0604020202020204" pitchFamily="34" charset="0"/>
                <a:cs typeface="Arial" panose="020B0604020202020204" pitchFamily="34" charset="0"/>
              </a:rPr>
            </a:br>
            <a:r>
              <a:rPr lang="en-NZ" sz="2800" dirty="0" smtClean="0">
                <a:latin typeface="Arial" panose="020B0604020202020204" pitchFamily="34" charset="0"/>
                <a:cs typeface="Arial" panose="020B0604020202020204" pitchFamily="34" charset="0"/>
              </a:rPr>
              <a:t>We </a:t>
            </a:r>
            <a:r>
              <a:rPr lang="en-NZ" sz="2800" dirty="0">
                <a:latin typeface="Arial" panose="020B0604020202020204" pitchFamily="34" charset="0"/>
                <a:cs typeface="Arial" panose="020B0604020202020204" pitchFamily="34" charset="0"/>
              </a:rPr>
              <a:t>have been given different gifts and abilities and personality traits, and collaboration is about SHARING those things. </a:t>
            </a:r>
            <a:r>
              <a:rPr lang="en-NZ" sz="2800" dirty="0" smtClean="0">
                <a:latin typeface="Arial" panose="020B0604020202020204" pitchFamily="34" charset="0"/>
                <a:cs typeface="Arial" panose="020B0604020202020204" pitchFamily="34" charset="0"/>
              </a:rPr>
              <a:t/>
            </a:r>
            <a:br>
              <a:rPr lang="en-NZ" sz="2800" dirty="0" smtClean="0">
                <a:latin typeface="Arial" panose="020B0604020202020204" pitchFamily="34" charset="0"/>
                <a:cs typeface="Arial" panose="020B0604020202020204" pitchFamily="34" charset="0"/>
              </a:rPr>
            </a:br>
            <a:r>
              <a:rPr lang="en-NZ" sz="2800" dirty="0">
                <a:latin typeface="Arial" panose="020B0604020202020204" pitchFamily="34" charset="0"/>
                <a:cs typeface="Arial" panose="020B0604020202020204" pitchFamily="34" charset="0"/>
              </a:rPr>
              <a:t/>
            </a:r>
            <a:br>
              <a:rPr lang="en-NZ" sz="2800" dirty="0">
                <a:latin typeface="Arial" panose="020B0604020202020204" pitchFamily="34" charset="0"/>
                <a:cs typeface="Arial" panose="020B0604020202020204" pitchFamily="34" charset="0"/>
              </a:rPr>
            </a:br>
            <a:r>
              <a:rPr lang="en-NZ" sz="2800" dirty="0" smtClean="0">
                <a:latin typeface="Arial" panose="020B0604020202020204" pitchFamily="34" charset="0"/>
                <a:cs typeface="Arial" panose="020B0604020202020204" pitchFamily="34" charset="0"/>
              </a:rPr>
              <a:t>When </a:t>
            </a:r>
            <a:r>
              <a:rPr lang="en-NZ" sz="2800" dirty="0">
                <a:latin typeface="Arial" panose="020B0604020202020204" pitchFamily="34" charset="0"/>
                <a:cs typeface="Arial" panose="020B0604020202020204" pitchFamily="34" charset="0"/>
              </a:rPr>
              <a:t>we collaborate we can often ACHIEVE more together than we would as individuals</a:t>
            </a:r>
            <a:r>
              <a:rPr lang="en-NZ" sz="2800" dirty="0" smtClean="0">
                <a:latin typeface="Arial" panose="020B0604020202020204" pitchFamily="34" charset="0"/>
                <a:cs typeface="Arial" panose="020B0604020202020204" pitchFamily="34" charset="0"/>
              </a:rPr>
              <a:t>.</a:t>
            </a:r>
            <a:endParaRPr lang="en-NZ"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93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521</Words>
  <Application>Microsoft Office PowerPoint</Application>
  <PresentationFormat>On-screen Show (4:3)</PresentationFormat>
  <Paragraphs>111</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LEADERS CAN CONNECT</vt:lpstr>
      <vt:lpstr>Leadership is about PEOPLE and so a huge part of being a good leader is building and maintaining good RELATIONSHIPS.   Good leaders seek to connect with the people in their group, not just to get them to do or be what you want them to, but simply because you recognize the VALUE and WORTH of people.  Connection is about sharing COMMON GROUND with someone.</vt:lpstr>
      <vt:lpstr>Connecting with people often requires PERSEVERANCE as it can take a long time for barriers to come down.   It may require COURAGE on the leader’s part as when we offer connection we become vulnerable to feelings of rejection or awkwardness if it isn’t received easily.</vt:lpstr>
      <vt:lpstr>The best youth groups feel like a FAMILY.   Good leaders seek to STRENGTHEN the existing relationships within the group and try to connect individuals who are on the FRINGE.   While it is natural that within a group there will be certain sub-groups of people who connect with each other more than the rest of the group, leaders need to also work to help those connections not be too EXCLUSIVE.</vt:lpstr>
      <vt:lpstr>It is our job as youth leaders to NOTICE people who seem on the outside and to try to INTEGRATE them into the group.</vt:lpstr>
      <vt:lpstr>Connection builds a bridge between people that allows information, ideas and intimacy to cross.</vt:lpstr>
      <vt:lpstr>LEADERS CAN COLLABORATE</vt:lpstr>
      <vt:lpstr>Leaders need to be able to work alone, however they also need to be able to work as a TEAM. As Christians, God has designed us to NEED each other.   We have been given different gifts and abilities and personality traits, and collaboration is about SHARING those things.   When we collaborate we can often ACHIEVE more together than we would as individuals.</vt:lpstr>
      <vt:lpstr>Two of the biggest barriers to collaboration are PRIDE and INSECURITY.   Pride and insecurity both come from COMPARING ourselves to others in an unhealthy way.</vt:lpstr>
      <vt:lpstr>Your PERSONALITY plays a big part in collaboration.   Different personality types tend to ACT and REACT in different ways.</vt:lpstr>
      <vt:lpstr>Our actions AFFECT the people around us.   Good collaboration requires us to OFFER our strengths while also RECOGNIZING and working on our weaknesses.   It will also require us to show others GRACE and forgive them when they let us down.</vt:lpstr>
      <vt:lpstr>You are needed way more than you realize, and you need others way more than you realize.</vt:lpstr>
      <vt:lpstr>LEADERS CAN COORDINATE</vt:lpstr>
      <vt:lpstr>Coordination is about ORGANIZING and MANAGING a project and it can involve ‘juggling’ a variety of people, equipment and resources. </vt:lpstr>
      <vt:lpstr>Coordinating an event well will require you to PLAN, DELEGATE and then OVERSEE your team, both leading up to the event and then at the actual event itself.</vt:lpstr>
      <vt:lpstr>PowerPoint Presentation</vt:lpstr>
      <vt:lpstr>PowerPoint Presentation</vt:lpstr>
      <vt:lpstr>A good leader aims to oversee everything and overlook nothing.</vt:lpstr>
      <vt:lpstr>LEADERS CAN CELEBRATE</vt:lpstr>
      <vt:lpstr>When we make it a habit of looking for things to celebrate we create an environment where FAITH and EXPECTANCY can flourish.   When we don’t celebrate well we can end up becoming NEGATIVE and PESSIMISTIC. </vt:lpstr>
      <vt:lpstr>Sometimes our PERSPECTIVE stops us from celebrating.</vt:lpstr>
      <vt:lpstr>Celebration elevates your enthusiasm and escalates your expectation!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 CAN ‘C’</dc:title>
  <dc:creator>dionf</dc:creator>
  <cp:lastModifiedBy>AYM Admin</cp:lastModifiedBy>
  <cp:revision>37</cp:revision>
  <dcterms:created xsi:type="dcterms:W3CDTF">2013-12-02T22:54:55Z</dcterms:created>
  <dcterms:modified xsi:type="dcterms:W3CDTF">2016-08-15T22:46:55Z</dcterms:modified>
</cp:coreProperties>
</file>